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66" r:id="rId6"/>
    <p:sldId id="268" r:id="rId7"/>
    <p:sldId id="272" r:id="rId8"/>
    <p:sldId id="260" r:id="rId9"/>
    <p:sldId id="263" r:id="rId10"/>
    <p:sldId id="262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7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D3CA-10B8-434D-AD03-F91000CC1BE0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CAD6A-1BA7-3D4B-8E77-4486D0E543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D3CA-10B8-434D-AD03-F91000CC1BE0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CAD6A-1BA7-3D4B-8E77-4486D0E543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D3CA-10B8-434D-AD03-F91000CC1BE0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CAD6A-1BA7-3D4B-8E77-4486D0E543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D3CA-10B8-434D-AD03-F91000CC1BE0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CAD6A-1BA7-3D4B-8E77-4486D0E543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D3CA-10B8-434D-AD03-F91000CC1BE0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CAD6A-1BA7-3D4B-8E77-4486D0E543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D3CA-10B8-434D-AD03-F91000CC1BE0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CAD6A-1BA7-3D4B-8E77-4486D0E543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D3CA-10B8-434D-AD03-F91000CC1BE0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CAD6A-1BA7-3D4B-8E77-4486D0E543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D3CA-10B8-434D-AD03-F91000CC1BE0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CAD6A-1BA7-3D4B-8E77-4486D0E543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D3CA-10B8-434D-AD03-F91000CC1BE0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CAD6A-1BA7-3D4B-8E77-4486D0E543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D3CA-10B8-434D-AD03-F91000CC1BE0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CAD6A-1BA7-3D4B-8E77-4486D0E543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D3CA-10B8-434D-AD03-F91000CC1BE0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CAD6A-1BA7-3D4B-8E77-4486D0E543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D3CA-10B8-434D-AD03-F91000CC1BE0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CAD6A-1BA7-3D4B-8E77-4486D0E5431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Safety at SM FIRST 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7ED17-6904-1046-841E-5F5F317D5F3F}" type="slidenum">
              <a:rPr lang="en-US"/>
              <a:pPr/>
              <a:t>10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075" tIns="46037" rIns="92075" bIns="46037" anchor="b">
            <a:prstTxWarp prst="textNoShape">
              <a:avLst/>
            </a:prstTxWarp>
          </a:bodyPr>
          <a:lstStyle/>
          <a:p>
            <a:r>
              <a:rPr lang="en-US"/>
              <a:t>Getting Ready to Work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381000" y="1905000"/>
            <a:ext cx="8382000" cy="47244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075" tIns="46037" rIns="92075" bIns="46037">
            <a:prstTxWarp prst="textNoShape">
              <a:avLst/>
            </a:prstTxWarp>
          </a:bodyPr>
          <a:lstStyle/>
          <a:p>
            <a:r>
              <a:rPr lang="en-US" sz="2400"/>
              <a:t>Before presenting yourself and your project to the instructor for permission to use a power tool, make sure you are READY!</a:t>
            </a:r>
          </a:p>
          <a:p>
            <a:r>
              <a:rPr lang="en-US" sz="2400"/>
              <a:t>Have your safety glasses in place, hair, clothing and jewelry secured.</a:t>
            </a:r>
          </a:p>
          <a:p>
            <a:r>
              <a:rPr lang="en-US" sz="2400"/>
              <a:t>Make sure your project is ready also.  Have you made all the necessary layout marks in preparation for cutting?  The instructor will not assume you know </a:t>
            </a:r>
          </a:p>
          <a:p>
            <a:pPr>
              <a:buFontTx/>
              <a:buNone/>
            </a:pPr>
            <a:r>
              <a:rPr lang="en-US" sz="2400"/>
              <a:t>	what you are doing – you must PROVE </a:t>
            </a:r>
          </a:p>
          <a:p>
            <a:pPr>
              <a:buFontTx/>
              <a:buNone/>
            </a:pPr>
            <a:r>
              <a:rPr lang="en-US" sz="2400"/>
              <a:t>	it by your presentation.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FB13E-8DA1-BE4E-9CCE-87CDBB1E26FE}" type="slidenum">
              <a:rPr lang="en-US"/>
              <a:pPr/>
              <a:t>11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075" tIns="46037" rIns="92075" bIns="46037" anchor="b">
            <a:prstTxWarp prst="textNoShape">
              <a:avLst/>
            </a:prstTxWarp>
          </a:bodyPr>
          <a:lstStyle/>
          <a:p>
            <a:r>
              <a:rPr lang="en-US"/>
              <a:t>Cleanup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075" tIns="46037" rIns="92075" bIns="46037">
            <a:prstTxWarp prst="textNoShape">
              <a:avLst/>
            </a:prstTxWarp>
          </a:bodyPr>
          <a:lstStyle/>
          <a:p>
            <a:pPr marL="533400" indent="-533400"/>
            <a:r>
              <a:rPr lang="en-US" sz="2800"/>
              <a:t>Report all injuries to the instructor immediately.  </a:t>
            </a:r>
          </a:p>
          <a:p>
            <a:pPr marL="533400" indent="-533400"/>
            <a:r>
              <a:rPr lang="en-US" sz="2800"/>
              <a:t>Report missing, broken or damaged tools to the instructor. </a:t>
            </a:r>
          </a:p>
          <a:p>
            <a:pPr marL="533400" indent="-533400"/>
            <a:r>
              <a:rPr lang="en-US" sz="2800"/>
              <a:t>Keep the shop clean and well organized. </a:t>
            </a:r>
          </a:p>
        </p:txBody>
      </p:sp>
      <p:sp>
        <p:nvSpPr>
          <p:cNvPr id="116740" name="Line 4"/>
          <p:cNvSpPr>
            <a:spLocks noChangeShapeType="1"/>
          </p:cNvSpPr>
          <p:nvPr/>
        </p:nvSpPr>
        <p:spPr bwMode="auto">
          <a:xfrm>
            <a:off x="5486400" y="4495800"/>
            <a:ext cx="1600200" cy="1524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 type="none" w="sm" len="sm"/>
            <a:tailEnd type="triangl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41" name="Line 5"/>
          <p:cNvSpPr>
            <a:spLocks noChangeShapeType="1"/>
          </p:cNvSpPr>
          <p:nvPr/>
        </p:nvSpPr>
        <p:spPr bwMode="auto">
          <a:xfrm flipH="1" flipV="1">
            <a:off x="5410200" y="4495800"/>
            <a:ext cx="838200" cy="762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 type="none" w="sm" len="sm"/>
            <a:tailEnd type="triangl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ABAEC-5A0F-B24C-9909-4A372ED20308}" type="slidenum">
              <a:rPr lang="en-US"/>
              <a:pPr/>
              <a:t>2</a:t>
            </a:fld>
            <a:endParaRPr lang="en-US"/>
          </a:p>
        </p:txBody>
      </p:sp>
      <p:sp>
        <p:nvSpPr>
          <p:cNvPr id="104450" name="Rectangle 2"/>
          <p:cNvSpPr>
            <a:spLocks noChangeArrowheads="1"/>
          </p:cNvSpPr>
          <p:nvPr>
            <p:ph type="title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Personal </a:t>
            </a:r>
            <a:r>
              <a:rPr lang="en-US" sz="36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Safety Rules</a:t>
            </a:r>
          </a:p>
        </p:txBody>
      </p:sp>
      <p:sp>
        <p:nvSpPr>
          <p:cNvPr id="104451" name="Line 3"/>
          <p:cNvSpPr>
            <a:spLocks noChangeShapeType="1"/>
          </p:cNvSpPr>
          <p:nvPr/>
        </p:nvSpPr>
        <p:spPr bwMode="auto">
          <a:xfrm>
            <a:off x="2362200" y="2514600"/>
            <a:ext cx="1676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52" name="Line 4"/>
          <p:cNvSpPr>
            <a:spLocks noChangeShapeType="1"/>
          </p:cNvSpPr>
          <p:nvPr/>
        </p:nvSpPr>
        <p:spPr bwMode="auto">
          <a:xfrm flipH="1">
            <a:off x="6934200" y="2057400"/>
            <a:ext cx="1066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53" name="Line 5"/>
          <p:cNvSpPr>
            <a:spLocks noChangeShapeType="1"/>
          </p:cNvSpPr>
          <p:nvPr/>
        </p:nvSpPr>
        <p:spPr bwMode="auto">
          <a:xfrm flipV="1">
            <a:off x="2971800" y="5791200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54" name="Text Box 6"/>
          <p:cNvSpPr txBox="1">
            <a:spLocks noChangeArrowheads="1"/>
          </p:cNvSpPr>
          <p:nvPr/>
        </p:nvSpPr>
        <p:spPr bwMode="auto">
          <a:xfrm>
            <a:off x="7391400" y="144780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Arial" charset="0"/>
                <a:cs typeface="Arial" charset="0"/>
              </a:rPr>
              <a:t>1. Tie Long Hair Back</a:t>
            </a:r>
          </a:p>
        </p:txBody>
      </p:sp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990600" y="1905000"/>
            <a:ext cx="1981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Arial" charset="0"/>
                <a:cs typeface="Arial" charset="0"/>
              </a:rPr>
              <a:t>2. Wear Head Gear If Necessary</a:t>
            </a:r>
          </a:p>
        </p:txBody>
      </p:sp>
      <p:pic>
        <p:nvPicPr>
          <p:cNvPr id="104456" name="Picture 8" descr="bobwenpil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D0DFF"/>
              </a:clrFrom>
              <a:clrTo>
                <a:srgbClr val="ED0D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2743200"/>
            <a:ext cx="4038600" cy="3448050"/>
          </a:xfrm>
          <a:prstGeom prst="rect">
            <a:avLst/>
          </a:prstGeom>
          <a:noFill/>
        </p:spPr>
      </p:pic>
      <p:sp>
        <p:nvSpPr>
          <p:cNvPr id="104457" name="Line 9"/>
          <p:cNvSpPr>
            <a:spLocks noChangeShapeType="1"/>
          </p:cNvSpPr>
          <p:nvPr/>
        </p:nvSpPr>
        <p:spPr bwMode="auto">
          <a:xfrm flipH="1">
            <a:off x="7239000" y="29718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58" name="Line 10"/>
          <p:cNvSpPr>
            <a:spLocks noChangeShapeType="1"/>
          </p:cNvSpPr>
          <p:nvPr/>
        </p:nvSpPr>
        <p:spPr bwMode="auto">
          <a:xfrm>
            <a:off x="2133600" y="34290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59" name="Line 11"/>
          <p:cNvSpPr>
            <a:spLocks noChangeShapeType="1"/>
          </p:cNvSpPr>
          <p:nvPr/>
        </p:nvSpPr>
        <p:spPr bwMode="auto">
          <a:xfrm flipV="1">
            <a:off x="1981200" y="3962400"/>
            <a:ext cx="1981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7924800" y="2286000"/>
            <a:ext cx="106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Arial" charset="0"/>
                <a:cs typeface="Arial" charset="0"/>
              </a:rPr>
              <a:t>3. Be Smart</a:t>
            </a:r>
          </a:p>
        </p:txBody>
      </p:sp>
      <p:sp>
        <p:nvSpPr>
          <p:cNvPr id="104461" name="Text Box 13"/>
          <p:cNvSpPr txBox="1">
            <a:spLocks noChangeArrowheads="1"/>
          </p:cNvSpPr>
          <p:nvPr/>
        </p:nvSpPr>
        <p:spPr bwMode="auto">
          <a:xfrm>
            <a:off x="533400" y="2819400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Arial" charset="0"/>
                <a:cs typeface="Arial" charset="0"/>
              </a:rPr>
              <a:t>4. Wear Safety Glasses</a:t>
            </a:r>
          </a:p>
        </p:txBody>
      </p:sp>
      <p:sp>
        <p:nvSpPr>
          <p:cNvPr id="104462" name="Text Box 14"/>
          <p:cNvSpPr txBox="1">
            <a:spLocks noChangeArrowheads="1"/>
          </p:cNvSpPr>
          <p:nvPr/>
        </p:nvSpPr>
        <p:spPr bwMode="auto">
          <a:xfrm>
            <a:off x="457200" y="3657600"/>
            <a:ext cx="1447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Arial" charset="0"/>
                <a:cs typeface="Arial" charset="0"/>
              </a:rPr>
              <a:t>5. Wear Ear Protection If Necessary</a:t>
            </a:r>
          </a:p>
        </p:txBody>
      </p:sp>
      <p:sp>
        <p:nvSpPr>
          <p:cNvPr id="104463" name="Line 15"/>
          <p:cNvSpPr>
            <a:spLocks noChangeShapeType="1"/>
          </p:cNvSpPr>
          <p:nvPr/>
        </p:nvSpPr>
        <p:spPr bwMode="auto">
          <a:xfrm flipH="1" flipV="1">
            <a:off x="7010400" y="41910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64" name="Text Box 16"/>
          <p:cNvSpPr txBox="1">
            <a:spLocks noChangeArrowheads="1"/>
          </p:cNvSpPr>
          <p:nvPr/>
        </p:nvSpPr>
        <p:spPr bwMode="auto">
          <a:xfrm>
            <a:off x="7848600" y="38862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Arial" charset="0"/>
                <a:cs typeface="Arial" charset="0"/>
              </a:rPr>
              <a:t>6. Remove Jewelery</a:t>
            </a:r>
          </a:p>
        </p:txBody>
      </p:sp>
      <p:sp>
        <p:nvSpPr>
          <p:cNvPr id="104465" name="Line 17"/>
          <p:cNvSpPr>
            <a:spLocks noChangeShapeType="1"/>
          </p:cNvSpPr>
          <p:nvPr/>
        </p:nvSpPr>
        <p:spPr bwMode="auto">
          <a:xfrm flipH="1">
            <a:off x="7543800" y="42672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66" name="Line 18"/>
          <p:cNvSpPr>
            <a:spLocks noChangeShapeType="1"/>
          </p:cNvSpPr>
          <p:nvPr/>
        </p:nvSpPr>
        <p:spPr bwMode="auto">
          <a:xfrm flipV="1">
            <a:off x="2133600" y="5029200"/>
            <a:ext cx="1828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67" name="Text Box 19"/>
          <p:cNvSpPr txBox="1">
            <a:spLocks noChangeArrowheads="1"/>
          </p:cNvSpPr>
          <p:nvPr/>
        </p:nvSpPr>
        <p:spPr bwMode="auto">
          <a:xfrm>
            <a:off x="457200" y="50292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Arial" charset="0"/>
                <a:cs typeface="Arial" charset="0"/>
              </a:rPr>
              <a:t>7. Wash Hands</a:t>
            </a:r>
          </a:p>
        </p:txBody>
      </p:sp>
      <p:sp>
        <p:nvSpPr>
          <p:cNvPr id="104468" name="Text Box 20"/>
          <p:cNvSpPr txBox="1">
            <a:spLocks noChangeArrowheads="1"/>
          </p:cNvSpPr>
          <p:nvPr/>
        </p:nvSpPr>
        <p:spPr bwMode="auto">
          <a:xfrm>
            <a:off x="685800" y="5715000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Arial" charset="0"/>
                <a:cs typeface="Arial" charset="0"/>
              </a:rPr>
              <a:t>8. No open toe shoes</a:t>
            </a:r>
          </a:p>
        </p:txBody>
      </p:sp>
      <p:sp>
        <p:nvSpPr>
          <p:cNvPr id="104469" name="Line 21"/>
          <p:cNvSpPr>
            <a:spLocks noChangeShapeType="1"/>
          </p:cNvSpPr>
          <p:nvPr/>
        </p:nvSpPr>
        <p:spPr bwMode="auto">
          <a:xfrm>
            <a:off x="2362200" y="2514600"/>
            <a:ext cx="1676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70" name="Line 22"/>
          <p:cNvSpPr>
            <a:spLocks noChangeShapeType="1"/>
          </p:cNvSpPr>
          <p:nvPr/>
        </p:nvSpPr>
        <p:spPr bwMode="auto">
          <a:xfrm flipH="1">
            <a:off x="6934200" y="2057400"/>
            <a:ext cx="1066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71" name="Line 23"/>
          <p:cNvSpPr>
            <a:spLocks noChangeShapeType="1"/>
          </p:cNvSpPr>
          <p:nvPr/>
        </p:nvSpPr>
        <p:spPr bwMode="auto">
          <a:xfrm flipV="1">
            <a:off x="2971800" y="5791200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72" name="Text Box 24"/>
          <p:cNvSpPr txBox="1">
            <a:spLocks noChangeArrowheads="1"/>
          </p:cNvSpPr>
          <p:nvPr/>
        </p:nvSpPr>
        <p:spPr bwMode="auto">
          <a:xfrm>
            <a:off x="7391400" y="144780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Arial" charset="0"/>
                <a:cs typeface="Arial" charset="0"/>
              </a:rPr>
              <a:t>1. Tie Long Hair Back</a:t>
            </a:r>
          </a:p>
        </p:txBody>
      </p:sp>
      <p:sp>
        <p:nvSpPr>
          <p:cNvPr id="104473" name="Text Box 25"/>
          <p:cNvSpPr txBox="1">
            <a:spLocks noChangeArrowheads="1"/>
          </p:cNvSpPr>
          <p:nvPr/>
        </p:nvSpPr>
        <p:spPr bwMode="auto">
          <a:xfrm>
            <a:off x="990600" y="1905000"/>
            <a:ext cx="1981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Arial" charset="0"/>
                <a:cs typeface="Arial" charset="0"/>
              </a:rPr>
              <a:t>2. Wear Head Gear If Necessary</a:t>
            </a:r>
          </a:p>
        </p:txBody>
      </p:sp>
      <p:sp>
        <p:nvSpPr>
          <p:cNvPr id="104474" name="Line 26"/>
          <p:cNvSpPr>
            <a:spLocks noChangeShapeType="1"/>
          </p:cNvSpPr>
          <p:nvPr/>
        </p:nvSpPr>
        <p:spPr bwMode="auto">
          <a:xfrm flipH="1">
            <a:off x="7239000" y="29718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75" name="Line 27"/>
          <p:cNvSpPr>
            <a:spLocks noChangeShapeType="1"/>
          </p:cNvSpPr>
          <p:nvPr/>
        </p:nvSpPr>
        <p:spPr bwMode="auto">
          <a:xfrm>
            <a:off x="2133600" y="34290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76" name="Line 28"/>
          <p:cNvSpPr>
            <a:spLocks noChangeShapeType="1"/>
          </p:cNvSpPr>
          <p:nvPr/>
        </p:nvSpPr>
        <p:spPr bwMode="auto">
          <a:xfrm flipV="1">
            <a:off x="1981200" y="3962400"/>
            <a:ext cx="1981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77" name="Text Box 29"/>
          <p:cNvSpPr txBox="1">
            <a:spLocks noChangeArrowheads="1"/>
          </p:cNvSpPr>
          <p:nvPr/>
        </p:nvSpPr>
        <p:spPr bwMode="auto">
          <a:xfrm>
            <a:off x="7924800" y="2286000"/>
            <a:ext cx="106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Arial" charset="0"/>
                <a:cs typeface="Arial" charset="0"/>
              </a:rPr>
              <a:t>3. Be Smart</a:t>
            </a:r>
          </a:p>
        </p:txBody>
      </p:sp>
      <p:sp>
        <p:nvSpPr>
          <p:cNvPr id="104478" name="Text Box 30"/>
          <p:cNvSpPr txBox="1">
            <a:spLocks noChangeArrowheads="1"/>
          </p:cNvSpPr>
          <p:nvPr/>
        </p:nvSpPr>
        <p:spPr bwMode="auto">
          <a:xfrm>
            <a:off x="533400" y="2819400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Arial" charset="0"/>
                <a:cs typeface="Arial" charset="0"/>
              </a:rPr>
              <a:t>4. Wear Safety Glasses</a:t>
            </a:r>
          </a:p>
        </p:txBody>
      </p:sp>
      <p:sp>
        <p:nvSpPr>
          <p:cNvPr id="104479" name="Text Box 31"/>
          <p:cNvSpPr txBox="1">
            <a:spLocks noChangeArrowheads="1"/>
          </p:cNvSpPr>
          <p:nvPr/>
        </p:nvSpPr>
        <p:spPr bwMode="auto">
          <a:xfrm>
            <a:off x="457200" y="3657600"/>
            <a:ext cx="1447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Arial" charset="0"/>
                <a:cs typeface="Arial" charset="0"/>
              </a:rPr>
              <a:t>5. Wear Ear Protection If Necessary</a:t>
            </a:r>
          </a:p>
        </p:txBody>
      </p:sp>
      <p:sp>
        <p:nvSpPr>
          <p:cNvPr id="104480" name="Line 32"/>
          <p:cNvSpPr>
            <a:spLocks noChangeShapeType="1"/>
          </p:cNvSpPr>
          <p:nvPr/>
        </p:nvSpPr>
        <p:spPr bwMode="auto">
          <a:xfrm flipH="1" flipV="1">
            <a:off x="7010400" y="41910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81" name="Text Box 33"/>
          <p:cNvSpPr txBox="1">
            <a:spLocks noChangeArrowheads="1"/>
          </p:cNvSpPr>
          <p:nvPr/>
        </p:nvSpPr>
        <p:spPr bwMode="auto">
          <a:xfrm>
            <a:off x="7848600" y="38862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Arial" charset="0"/>
                <a:cs typeface="Arial" charset="0"/>
              </a:rPr>
              <a:t>6. Remove Jewelery</a:t>
            </a:r>
          </a:p>
        </p:txBody>
      </p:sp>
      <p:sp>
        <p:nvSpPr>
          <p:cNvPr id="104482" name="Line 34"/>
          <p:cNvSpPr>
            <a:spLocks noChangeShapeType="1"/>
          </p:cNvSpPr>
          <p:nvPr/>
        </p:nvSpPr>
        <p:spPr bwMode="auto">
          <a:xfrm flipH="1">
            <a:off x="7543800" y="42672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83" name="Line 35"/>
          <p:cNvSpPr>
            <a:spLocks noChangeShapeType="1"/>
          </p:cNvSpPr>
          <p:nvPr/>
        </p:nvSpPr>
        <p:spPr bwMode="auto">
          <a:xfrm flipV="1">
            <a:off x="2133600" y="5029200"/>
            <a:ext cx="1828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84" name="Text Box 36"/>
          <p:cNvSpPr txBox="1">
            <a:spLocks noChangeArrowheads="1"/>
          </p:cNvSpPr>
          <p:nvPr/>
        </p:nvSpPr>
        <p:spPr bwMode="auto">
          <a:xfrm>
            <a:off x="457200" y="50292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Arial" charset="0"/>
                <a:cs typeface="Arial" charset="0"/>
              </a:rPr>
              <a:t>7. Wash Hands</a:t>
            </a:r>
          </a:p>
        </p:txBody>
      </p:sp>
      <p:sp>
        <p:nvSpPr>
          <p:cNvPr id="104485" name="Text Box 37"/>
          <p:cNvSpPr txBox="1">
            <a:spLocks noChangeArrowheads="1"/>
          </p:cNvSpPr>
          <p:nvPr/>
        </p:nvSpPr>
        <p:spPr bwMode="auto">
          <a:xfrm>
            <a:off x="685800" y="5715000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Arial" charset="0"/>
                <a:cs typeface="Arial" charset="0"/>
              </a:rPr>
              <a:t>8. No open toe shoes</a:t>
            </a:r>
          </a:p>
        </p:txBody>
      </p:sp>
      <p:pic>
        <p:nvPicPr>
          <p:cNvPr id="104486" name="Picture 38" descr="bobwenpil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D0DFF"/>
              </a:clrFrom>
              <a:clrTo>
                <a:srgbClr val="ED0D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2743200"/>
            <a:ext cx="4038600" cy="3448050"/>
          </a:xfrm>
          <a:prstGeom prst="rect">
            <a:avLst/>
          </a:prstGeom>
          <a:noFill/>
        </p:spPr>
      </p:pic>
      <p:sp>
        <p:nvSpPr>
          <p:cNvPr id="104487" name="Line 39"/>
          <p:cNvSpPr>
            <a:spLocks noChangeShapeType="1"/>
          </p:cNvSpPr>
          <p:nvPr/>
        </p:nvSpPr>
        <p:spPr bwMode="auto">
          <a:xfrm>
            <a:off x="2362200" y="2514600"/>
            <a:ext cx="1676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88" name="Line 40"/>
          <p:cNvSpPr>
            <a:spLocks noChangeShapeType="1"/>
          </p:cNvSpPr>
          <p:nvPr/>
        </p:nvSpPr>
        <p:spPr bwMode="auto">
          <a:xfrm flipH="1">
            <a:off x="6934200" y="2057400"/>
            <a:ext cx="1066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89" name="Line 41"/>
          <p:cNvSpPr>
            <a:spLocks noChangeShapeType="1"/>
          </p:cNvSpPr>
          <p:nvPr/>
        </p:nvSpPr>
        <p:spPr bwMode="auto">
          <a:xfrm flipV="1">
            <a:off x="2971800" y="5791200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90" name="Text Box 42"/>
          <p:cNvSpPr txBox="1">
            <a:spLocks noChangeArrowheads="1"/>
          </p:cNvSpPr>
          <p:nvPr/>
        </p:nvSpPr>
        <p:spPr bwMode="auto">
          <a:xfrm>
            <a:off x="7391400" y="144780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Arial" charset="0"/>
                <a:cs typeface="Arial" charset="0"/>
              </a:rPr>
              <a:t>1. Tie Long Hair Back</a:t>
            </a:r>
          </a:p>
        </p:txBody>
      </p:sp>
      <p:sp>
        <p:nvSpPr>
          <p:cNvPr id="104491" name="Text Box 43"/>
          <p:cNvSpPr txBox="1">
            <a:spLocks noChangeArrowheads="1"/>
          </p:cNvSpPr>
          <p:nvPr/>
        </p:nvSpPr>
        <p:spPr bwMode="auto">
          <a:xfrm>
            <a:off x="990600" y="1905000"/>
            <a:ext cx="1981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Arial" charset="0"/>
                <a:cs typeface="Arial" charset="0"/>
              </a:rPr>
              <a:t>2. Wear Head Gear If Necessary</a:t>
            </a:r>
          </a:p>
        </p:txBody>
      </p:sp>
      <p:sp>
        <p:nvSpPr>
          <p:cNvPr id="104492" name="Line 44"/>
          <p:cNvSpPr>
            <a:spLocks noChangeShapeType="1"/>
          </p:cNvSpPr>
          <p:nvPr/>
        </p:nvSpPr>
        <p:spPr bwMode="auto">
          <a:xfrm flipH="1">
            <a:off x="7239000" y="29718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93" name="Line 45"/>
          <p:cNvSpPr>
            <a:spLocks noChangeShapeType="1"/>
          </p:cNvSpPr>
          <p:nvPr/>
        </p:nvSpPr>
        <p:spPr bwMode="auto">
          <a:xfrm>
            <a:off x="2133600" y="34290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94" name="Line 46"/>
          <p:cNvSpPr>
            <a:spLocks noChangeShapeType="1"/>
          </p:cNvSpPr>
          <p:nvPr/>
        </p:nvSpPr>
        <p:spPr bwMode="auto">
          <a:xfrm flipV="1">
            <a:off x="1981200" y="3962400"/>
            <a:ext cx="1981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95" name="Text Box 47"/>
          <p:cNvSpPr txBox="1">
            <a:spLocks noChangeArrowheads="1"/>
          </p:cNvSpPr>
          <p:nvPr/>
        </p:nvSpPr>
        <p:spPr bwMode="auto">
          <a:xfrm>
            <a:off x="7924800" y="2286000"/>
            <a:ext cx="106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Arial" charset="0"/>
                <a:cs typeface="Arial" charset="0"/>
              </a:rPr>
              <a:t>3. Be Smart</a:t>
            </a:r>
          </a:p>
        </p:txBody>
      </p:sp>
      <p:sp>
        <p:nvSpPr>
          <p:cNvPr id="104496" name="Text Box 48"/>
          <p:cNvSpPr txBox="1">
            <a:spLocks noChangeArrowheads="1"/>
          </p:cNvSpPr>
          <p:nvPr/>
        </p:nvSpPr>
        <p:spPr bwMode="auto">
          <a:xfrm>
            <a:off x="533400" y="2819400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Arial" charset="0"/>
                <a:cs typeface="Arial" charset="0"/>
              </a:rPr>
              <a:t>4. Wear Safety Glasses</a:t>
            </a:r>
          </a:p>
        </p:txBody>
      </p:sp>
      <p:sp>
        <p:nvSpPr>
          <p:cNvPr id="104497" name="Text Box 49"/>
          <p:cNvSpPr txBox="1">
            <a:spLocks noChangeArrowheads="1"/>
          </p:cNvSpPr>
          <p:nvPr/>
        </p:nvSpPr>
        <p:spPr bwMode="auto">
          <a:xfrm>
            <a:off x="457200" y="3657600"/>
            <a:ext cx="1447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Arial" charset="0"/>
                <a:cs typeface="Arial" charset="0"/>
              </a:rPr>
              <a:t>5. Wear Ear Protection If Necessary</a:t>
            </a:r>
          </a:p>
        </p:txBody>
      </p:sp>
      <p:sp>
        <p:nvSpPr>
          <p:cNvPr id="104498" name="Line 50"/>
          <p:cNvSpPr>
            <a:spLocks noChangeShapeType="1"/>
          </p:cNvSpPr>
          <p:nvPr/>
        </p:nvSpPr>
        <p:spPr bwMode="auto">
          <a:xfrm flipH="1" flipV="1">
            <a:off x="7010400" y="41910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99" name="Text Box 51"/>
          <p:cNvSpPr txBox="1">
            <a:spLocks noChangeArrowheads="1"/>
          </p:cNvSpPr>
          <p:nvPr/>
        </p:nvSpPr>
        <p:spPr bwMode="auto">
          <a:xfrm>
            <a:off x="7848600" y="38862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Arial" charset="0"/>
                <a:cs typeface="Arial" charset="0"/>
              </a:rPr>
              <a:t>6. Remove Jewelery</a:t>
            </a:r>
          </a:p>
        </p:txBody>
      </p:sp>
      <p:sp>
        <p:nvSpPr>
          <p:cNvPr id="104500" name="Line 52"/>
          <p:cNvSpPr>
            <a:spLocks noChangeShapeType="1"/>
          </p:cNvSpPr>
          <p:nvPr/>
        </p:nvSpPr>
        <p:spPr bwMode="auto">
          <a:xfrm flipH="1">
            <a:off x="7543800" y="42672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01" name="Line 53"/>
          <p:cNvSpPr>
            <a:spLocks noChangeShapeType="1"/>
          </p:cNvSpPr>
          <p:nvPr/>
        </p:nvSpPr>
        <p:spPr bwMode="auto">
          <a:xfrm flipV="1">
            <a:off x="2133600" y="5029200"/>
            <a:ext cx="1828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02" name="Text Box 54"/>
          <p:cNvSpPr txBox="1">
            <a:spLocks noChangeArrowheads="1"/>
          </p:cNvSpPr>
          <p:nvPr/>
        </p:nvSpPr>
        <p:spPr bwMode="auto">
          <a:xfrm>
            <a:off x="457200" y="50292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Arial" charset="0"/>
                <a:cs typeface="Arial" charset="0"/>
              </a:rPr>
              <a:t>7. Wash Hands</a:t>
            </a:r>
          </a:p>
        </p:txBody>
      </p:sp>
      <p:sp>
        <p:nvSpPr>
          <p:cNvPr id="104503" name="Text Box 55"/>
          <p:cNvSpPr txBox="1">
            <a:spLocks noChangeArrowheads="1"/>
          </p:cNvSpPr>
          <p:nvPr/>
        </p:nvSpPr>
        <p:spPr bwMode="auto">
          <a:xfrm>
            <a:off x="685800" y="5715000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Arial" charset="0"/>
                <a:cs typeface="Arial" charset="0"/>
              </a:rPr>
              <a:t>8. No open toe shoes</a:t>
            </a:r>
          </a:p>
        </p:txBody>
      </p:sp>
      <p:pic>
        <p:nvPicPr>
          <p:cNvPr id="104504" name="Picture 56" descr="bobwenpil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D0DFF"/>
              </a:clrFrom>
              <a:clrTo>
                <a:srgbClr val="ED0D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2743200"/>
            <a:ext cx="4038600" cy="3448050"/>
          </a:xfrm>
          <a:prstGeom prst="rect">
            <a:avLst/>
          </a:prstGeom>
          <a:noFill/>
        </p:spPr>
      </p:pic>
      <p:sp>
        <p:nvSpPr>
          <p:cNvPr id="104505" name="Line 57"/>
          <p:cNvSpPr>
            <a:spLocks noChangeShapeType="1"/>
          </p:cNvSpPr>
          <p:nvPr/>
        </p:nvSpPr>
        <p:spPr bwMode="auto">
          <a:xfrm flipH="1">
            <a:off x="7543800" y="42672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506" name="Picture 58" descr="bobwenpil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D0DFF"/>
              </a:clrFrom>
              <a:clrTo>
                <a:srgbClr val="ED0D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2743200"/>
            <a:ext cx="4038600" cy="3448050"/>
          </a:xfrm>
          <a:prstGeom prst="rect">
            <a:avLst/>
          </a:prstGeom>
          <a:noFill/>
        </p:spPr>
      </p:pic>
      <p:sp>
        <p:nvSpPr>
          <p:cNvPr id="104507" name="Line 59"/>
          <p:cNvSpPr>
            <a:spLocks noChangeShapeType="1"/>
          </p:cNvSpPr>
          <p:nvPr/>
        </p:nvSpPr>
        <p:spPr bwMode="auto">
          <a:xfrm flipH="1">
            <a:off x="7543800" y="42672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08" name="Line 60"/>
          <p:cNvSpPr>
            <a:spLocks noChangeShapeType="1"/>
          </p:cNvSpPr>
          <p:nvPr/>
        </p:nvSpPr>
        <p:spPr bwMode="auto">
          <a:xfrm flipH="1">
            <a:off x="7239000" y="29718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509" name="Picture 61" descr="bobwenpil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D0DFF"/>
              </a:clrFrom>
              <a:clrTo>
                <a:srgbClr val="ED0D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2743200"/>
            <a:ext cx="4038600" cy="3448050"/>
          </a:xfrm>
          <a:prstGeom prst="rect">
            <a:avLst/>
          </a:prstGeom>
          <a:noFill/>
        </p:spPr>
      </p:pic>
      <p:sp>
        <p:nvSpPr>
          <p:cNvPr id="104510" name="Line 62"/>
          <p:cNvSpPr>
            <a:spLocks noChangeShapeType="1"/>
          </p:cNvSpPr>
          <p:nvPr/>
        </p:nvSpPr>
        <p:spPr bwMode="auto">
          <a:xfrm flipH="1">
            <a:off x="7543800" y="42672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11" name="Line 63"/>
          <p:cNvSpPr>
            <a:spLocks noChangeShapeType="1"/>
          </p:cNvSpPr>
          <p:nvPr/>
        </p:nvSpPr>
        <p:spPr bwMode="auto">
          <a:xfrm flipH="1">
            <a:off x="6934200" y="2057400"/>
            <a:ext cx="1066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12" name="Line 64"/>
          <p:cNvSpPr>
            <a:spLocks noChangeShapeType="1"/>
          </p:cNvSpPr>
          <p:nvPr/>
        </p:nvSpPr>
        <p:spPr bwMode="auto">
          <a:xfrm flipH="1">
            <a:off x="7239000" y="29718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13" name="Line 65"/>
          <p:cNvSpPr>
            <a:spLocks noChangeShapeType="1"/>
          </p:cNvSpPr>
          <p:nvPr/>
        </p:nvSpPr>
        <p:spPr bwMode="auto">
          <a:xfrm flipH="1">
            <a:off x="7543800" y="42672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14" name="Line 66"/>
          <p:cNvSpPr>
            <a:spLocks noChangeShapeType="1"/>
          </p:cNvSpPr>
          <p:nvPr/>
        </p:nvSpPr>
        <p:spPr bwMode="auto">
          <a:xfrm flipH="1">
            <a:off x="6934200" y="2057400"/>
            <a:ext cx="1066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15" name="Line 67"/>
          <p:cNvSpPr>
            <a:spLocks noChangeShapeType="1"/>
          </p:cNvSpPr>
          <p:nvPr/>
        </p:nvSpPr>
        <p:spPr bwMode="auto">
          <a:xfrm flipH="1">
            <a:off x="7239000" y="29718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16" name="Line 68"/>
          <p:cNvSpPr>
            <a:spLocks noChangeShapeType="1"/>
          </p:cNvSpPr>
          <p:nvPr/>
        </p:nvSpPr>
        <p:spPr bwMode="auto">
          <a:xfrm flipH="1">
            <a:off x="7543800" y="42672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17" name="Line 69"/>
          <p:cNvSpPr>
            <a:spLocks noChangeShapeType="1"/>
          </p:cNvSpPr>
          <p:nvPr/>
        </p:nvSpPr>
        <p:spPr bwMode="auto">
          <a:xfrm flipH="1" flipV="1">
            <a:off x="7010400" y="41910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18" name="Line 70"/>
          <p:cNvSpPr>
            <a:spLocks noChangeShapeType="1"/>
          </p:cNvSpPr>
          <p:nvPr/>
        </p:nvSpPr>
        <p:spPr bwMode="auto">
          <a:xfrm flipH="1">
            <a:off x="6934200" y="2057400"/>
            <a:ext cx="1066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19" name="Line 71"/>
          <p:cNvSpPr>
            <a:spLocks noChangeShapeType="1"/>
          </p:cNvSpPr>
          <p:nvPr/>
        </p:nvSpPr>
        <p:spPr bwMode="auto">
          <a:xfrm flipH="1">
            <a:off x="7239000" y="29718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20" name="Line 72"/>
          <p:cNvSpPr>
            <a:spLocks noChangeShapeType="1"/>
          </p:cNvSpPr>
          <p:nvPr/>
        </p:nvSpPr>
        <p:spPr bwMode="auto">
          <a:xfrm flipH="1">
            <a:off x="7543800" y="42672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21" name="Text Box 73"/>
          <p:cNvSpPr txBox="1">
            <a:spLocks noChangeArrowheads="1"/>
          </p:cNvSpPr>
          <p:nvPr/>
        </p:nvSpPr>
        <p:spPr bwMode="auto">
          <a:xfrm>
            <a:off x="990600" y="1905000"/>
            <a:ext cx="1981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Arial" charset="0"/>
                <a:cs typeface="Arial" charset="0"/>
              </a:rPr>
              <a:t>2. Wear Head Gear If Necessary</a:t>
            </a:r>
          </a:p>
        </p:txBody>
      </p:sp>
      <p:sp>
        <p:nvSpPr>
          <p:cNvPr id="104522" name="Line 74"/>
          <p:cNvSpPr>
            <a:spLocks noChangeShapeType="1"/>
          </p:cNvSpPr>
          <p:nvPr/>
        </p:nvSpPr>
        <p:spPr bwMode="auto">
          <a:xfrm flipH="1" flipV="1">
            <a:off x="7010400" y="41910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23" name="Line 75"/>
          <p:cNvSpPr>
            <a:spLocks noChangeShapeType="1"/>
          </p:cNvSpPr>
          <p:nvPr/>
        </p:nvSpPr>
        <p:spPr bwMode="auto">
          <a:xfrm flipH="1">
            <a:off x="6934200" y="2057400"/>
            <a:ext cx="1066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24" name="Line 76"/>
          <p:cNvSpPr>
            <a:spLocks noChangeShapeType="1"/>
          </p:cNvSpPr>
          <p:nvPr/>
        </p:nvSpPr>
        <p:spPr bwMode="auto">
          <a:xfrm flipH="1">
            <a:off x="7239000" y="29718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25" name="Line 77"/>
          <p:cNvSpPr>
            <a:spLocks noChangeShapeType="1"/>
          </p:cNvSpPr>
          <p:nvPr/>
        </p:nvSpPr>
        <p:spPr bwMode="auto">
          <a:xfrm flipH="1">
            <a:off x="7543800" y="42672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26" name="Text Box 78"/>
          <p:cNvSpPr txBox="1">
            <a:spLocks noChangeArrowheads="1"/>
          </p:cNvSpPr>
          <p:nvPr/>
        </p:nvSpPr>
        <p:spPr bwMode="auto">
          <a:xfrm>
            <a:off x="990600" y="1905000"/>
            <a:ext cx="1981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Arial" charset="0"/>
                <a:cs typeface="Arial" charset="0"/>
              </a:rPr>
              <a:t>2. Wear Head Gear If Necessary</a:t>
            </a:r>
          </a:p>
        </p:txBody>
      </p:sp>
      <p:sp>
        <p:nvSpPr>
          <p:cNvPr id="104527" name="Line 79"/>
          <p:cNvSpPr>
            <a:spLocks noChangeShapeType="1"/>
          </p:cNvSpPr>
          <p:nvPr/>
        </p:nvSpPr>
        <p:spPr bwMode="auto">
          <a:xfrm flipH="1" flipV="1">
            <a:off x="7010400" y="41910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28" name="Line 80"/>
          <p:cNvSpPr>
            <a:spLocks noChangeShapeType="1"/>
          </p:cNvSpPr>
          <p:nvPr/>
        </p:nvSpPr>
        <p:spPr bwMode="auto">
          <a:xfrm flipH="1">
            <a:off x="6934200" y="2057400"/>
            <a:ext cx="1066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29" name="Line 81"/>
          <p:cNvSpPr>
            <a:spLocks noChangeShapeType="1"/>
          </p:cNvSpPr>
          <p:nvPr/>
        </p:nvSpPr>
        <p:spPr bwMode="auto">
          <a:xfrm flipH="1">
            <a:off x="7239000" y="29718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30" name="Line 82"/>
          <p:cNvSpPr>
            <a:spLocks noChangeShapeType="1"/>
          </p:cNvSpPr>
          <p:nvPr/>
        </p:nvSpPr>
        <p:spPr bwMode="auto">
          <a:xfrm flipH="1">
            <a:off x="7543800" y="42672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31" name="Line 83"/>
          <p:cNvSpPr>
            <a:spLocks noChangeShapeType="1"/>
          </p:cNvSpPr>
          <p:nvPr/>
        </p:nvSpPr>
        <p:spPr bwMode="auto">
          <a:xfrm>
            <a:off x="2362200" y="2514600"/>
            <a:ext cx="1676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32" name="Line 84"/>
          <p:cNvSpPr>
            <a:spLocks noChangeShapeType="1"/>
          </p:cNvSpPr>
          <p:nvPr/>
        </p:nvSpPr>
        <p:spPr bwMode="auto">
          <a:xfrm flipH="1" flipV="1">
            <a:off x="7010400" y="41910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33" name="Line 85"/>
          <p:cNvSpPr>
            <a:spLocks noChangeShapeType="1"/>
          </p:cNvSpPr>
          <p:nvPr/>
        </p:nvSpPr>
        <p:spPr bwMode="auto">
          <a:xfrm flipH="1">
            <a:off x="6934200" y="2057400"/>
            <a:ext cx="1066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34" name="Line 86"/>
          <p:cNvSpPr>
            <a:spLocks noChangeShapeType="1"/>
          </p:cNvSpPr>
          <p:nvPr/>
        </p:nvSpPr>
        <p:spPr bwMode="auto">
          <a:xfrm flipH="1">
            <a:off x="7239000" y="29718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35" name="Line 87"/>
          <p:cNvSpPr>
            <a:spLocks noChangeShapeType="1"/>
          </p:cNvSpPr>
          <p:nvPr/>
        </p:nvSpPr>
        <p:spPr bwMode="auto">
          <a:xfrm flipH="1">
            <a:off x="7543800" y="42672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36" name="Line 88"/>
          <p:cNvSpPr>
            <a:spLocks noChangeShapeType="1"/>
          </p:cNvSpPr>
          <p:nvPr/>
        </p:nvSpPr>
        <p:spPr bwMode="auto">
          <a:xfrm>
            <a:off x="2133600" y="34290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37" name="Line 89"/>
          <p:cNvSpPr>
            <a:spLocks noChangeShapeType="1"/>
          </p:cNvSpPr>
          <p:nvPr/>
        </p:nvSpPr>
        <p:spPr bwMode="auto">
          <a:xfrm>
            <a:off x="2362200" y="2514600"/>
            <a:ext cx="1676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38" name="Line 90"/>
          <p:cNvSpPr>
            <a:spLocks noChangeShapeType="1"/>
          </p:cNvSpPr>
          <p:nvPr/>
        </p:nvSpPr>
        <p:spPr bwMode="auto">
          <a:xfrm flipH="1" flipV="1">
            <a:off x="7010400" y="41910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39" name="Line 91"/>
          <p:cNvSpPr>
            <a:spLocks noChangeShapeType="1"/>
          </p:cNvSpPr>
          <p:nvPr/>
        </p:nvSpPr>
        <p:spPr bwMode="auto">
          <a:xfrm flipH="1">
            <a:off x="6934200" y="2057400"/>
            <a:ext cx="1066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40" name="Line 92"/>
          <p:cNvSpPr>
            <a:spLocks noChangeShapeType="1"/>
          </p:cNvSpPr>
          <p:nvPr/>
        </p:nvSpPr>
        <p:spPr bwMode="auto">
          <a:xfrm flipH="1">
            <a:off x="7239000" y="29718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41" name="Line 93"/>
          <p:cNvSpPr>
            <a:spLocks noChangeShapeType="1"/>
          </p:cNvSpPr>
          <p:nvPr/>
        </p:nvSpPr>
        <p:spPr bwMode="auto">
          <a:xfrm flipH="1">
            <a:off x="7543800" y="42672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42" name="Line 94"/>
          <p:cNvSpPr>
            <a:spLocks noChangeShapeType="1"/>
          </p:cNvSpPr>
          <p:nvPr/>
        </p:nvSpPr>
        <p:spPr bwMode="auto">
          <a:xfrm flipV="1">
            <a:off x="1981200" y="3962400"/>
            <a:ext cx="1981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43" name="Line 95"/>
          <p:cNvSpPr>
            <a:spLocks noChangeShapeType="1"/>
          </p:cNvSpPr>
          <p:nvPr/>
        </p:nvSpPr>
        <p:spPr bwMode="auto">
          <a:xfrm>
            <a:off x="2133600" y="34290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44" name="Line 96"/>
          <p:cNvSpPr>
            <a:spLocks noChangeShapeType="1"/>
          </p:cNvSpPr>
          <p:nvPr/>
        </p:nvSpPr>
        <p:spPr bwMode="auto">
          <a:xfrm>
            <a:off x="2362200" y="2514600"/>
            <a:ext cx="1676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45" name="Line 97"/>
          <p:cNvSpPr>
            <a:spLocks noChangeShapeType="1"/>
          </p:cNvSpPr>
          <p:nvPr/>
        </p:nvSpPr>
        <p:spPr bwMode="auto">
          <a:xfrm flipH="1" flipV="1">
            <a:off x="7010400" y="41910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46" name="Line 98"/>
          <p:cNvSpPr>
            <a:spLocks noChangeShapeType="1"/>
          </p:cNvSpPr>
          <p:nvPr/>
        </p:nvSpPr>
        <p:spPr bwMode="auto">
          <a:xfrm flipH="1">
            <a:off x="6934200" y="2057400"/>
            <a:ext cx="1066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47" name="Line 99"/>
          <p:cNvSpPr>
            <a:spLocks noChangeShapeType="1"/>
          </p:cNvSpPr>
          <p:nvPr/>
        </p:nvSpPr>
        <p:spPr bwMode="auto">
          <a:xfrm flipH="1">
            <a:off x="7239000" y="29718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48" name="Line 100"/>
          <p:cNvSpPr>
            <a:spLocks noChangeShapeType="1"/>
          </p:cNvSpPr>
          <p:nvPr/>
        </p:nvSpPr>
        <p:spPr bwMode="auto">
          <a:xfrm flipH="1">
            <a:off x="7543800" y="42672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49" name="Line 101"/>
          <p:cNvSpPr>
            <a:spLocks noChangeShapeType="1"/>
          </p:cNvSpPr>
          <p:nvPr/>
        </p:nvSpPr>
        <p:spPr bwMode="auto">
          <a:xfrm flipV="1">
            <a:off x="2133600" y="5029200"/>
            <a:ext cx="1828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50" name="Line 102"/>
          <p:cNvSpPr>
            <a:spLocks noChangeShapeType="1"/>
          </p:cNvSpPr>
          <p:nvPr/>
        </p:nvSpPr>
        <p:spPr bwMode="auto">
          <a:xfrm flipV="1">
            <a:off x="1981200" y="3962400"/>
            <a:ext cx="1981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51" name="Line 103"/>
          <p:cNvSpPr>
            <a:spLocks noChangeShapeType="1"/>
          </p:cNvSpPr>
          <p:nvPr/>
        </p:nvSpPr>
        <p:spPr bwMode="auto">
          <a:xfrm>
            <a:off x="2133600" y="34290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52" name="Line 104"/>
          <p:cNvSpPr>
            <a:spLocks noChangeShapeType="1"/>
          </p:cNvSpPr>
          <p:nvPr/>
        </p:nvSpPr>
        <p:spPr bwMode="auto">
          <a:xfrm>
            <a:off x="2362200" y="2514600"/>
            <a:ext cx="1676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53" name="Line 105"/>
          <p:cNvSpPr>
            <a:spLocks noChangeShapeType="1"/>
          </p:cNvSpPr>
          <p:nvPr/>
        </p:nvSpPr>
        <p:spPr bwMode="auto">
          <a:xfrm flipH="1" flipV="1">
            <a:off x="7010400" y="41910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54" name="Line 106"/>
          <p:cNvSpPr>
            <a:spLocks noChangeShapeType="1"/>
          </p:cNvSpPr>
          <p:nvPr/>
        </p:nvSpPr>
        <p:spPr bwMode="auto">
          <a:xfrm flipH="1">
            <a:off x="6934200" y="2057400"/>
            <a:ext cx="1066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55" name="Line 107"/>
          <p:cNvSpPr>
            <a:spLocks noChangeShapeType="1"/>
          </p:cNvSpPr>
          <p:nvPr/>
        </p:nvSpPr>
        <p:spPr bwMode="auto">
          <a:xfrm flipH="1">
            <a:off x="7239000" y="29718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56" name="Line 108"/>
          <p:cNvSpPr>
            <a:spLocks noChangeShapeType="1"/>
          </p:cNvSpPr>
          <p:nvPr/>
        </p:nvSpPr>
        <p:spPr bwMode="auto">
          <a:xfrm flipH="1">
            <a:off x="7543800" y="42672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57" name="Line 109"/>
          <p:cNvSpPr>
            <a:spLocks noChangeShapeType="1"/>
          </p:cNvSpPr>
          <p:nvPr/>
        </p:nvSpPr>
        <p:spPr bwMode="auto">
          <a:xfrm flipV="1">
            <a:off x="2971800" y="5791200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58" name="Line 110"/>
          <p:cNvSpPr>
            <a:spLocks noChangeShapeType="1"/>
          </p:cNvSpPr>
          <p:nvPr/>
        </p:nvSpPr>
        <p:spPr bwMode="auto">
          <a:xfrm flipV="1">
            <a:off x="2133600" y="5029200"/>
            <a:ext cx="1828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59" name="Line 111"/>
          <p:cNvSpPr>
            <a:spLocks noChangeShapeType="1"/>
          </p:cNvSpPr>
          <p:nvPr/>
        </p:nvSpPr>
        <p:spPr bwMode="auto">
          <a:xfrm flipV="1">
            <a:off x="1981200" y="3962400"/>
            <a:ext cx="1981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60" name="Line 112"/>
          <p:cNvSpPr>
            <a:spLocks noChangeShapeType="1"/>
          </p:cNvSpPr>
          <p:nvPr/>
        </p:nvSpPr>
        <p:spPr bwMode="auto">
          <a:xfrm>
            <a:off x="2133600" y="34290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61" name="Line 113"/>
          <p:cNvSpPr>
            <a:spLocks noChangeShapeType="1"/>
          </p:cNvSpPr>
          <p:nvPr/>
        </p:nvSpPr>
        <p:spPr bwMode="auto">
          <a:xfrm>
            <a:off x="2362200" y="2514600"/>
            <a:ext cx="1676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62" name="Line 114"/>
          <p:cNvSpPr>
            <a:spLocks noChangeShapeType="1"/>
          </p:cNvSpPr>
          <p:nvPr/>
        </p:nvSpPr>
        <p:spPr bwMode="auto">
          <a:xfrm flipH="1" flipV="1">
            <a:off x="7010400" y="41910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63" name="Line 115"/>
          <p:cNvSpPr>
            <a:spLocks noChangeShapeType="1"/>
          </p:cNvSpPr>
          <p:nvPr/>
        </p:nvSpPr>
        <p:spPr bwMode="auto">
          <a:xfrm flipH="1">
            <a:off x="6934200" y="2057400"/>
            <a:ext cx="1066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64" name="Line 116"/>
          <p:cNvSpPr>
            <a:spLocks noChangeShapeType="1"/>
          </p:cNvSpPr>
          <p:nvPr/>
        </p:nvSpPr>
        <p:spPr bwMode="auto">
          <a:xfrm flipH="1">
            <a:off x="7239000" y="29718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65" name="Line 117"/>
          <p:cNvSpPr>
            <a:spLocks noChangeShapeType="1"/>
          </p:cNvSpPr>
          <p:nvPr/>
        </p:nvSpPr>
        <p:spPr bwMode="auto">
          <a:xfrm flipH="1">
            <a:off x="7543800" y="42672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4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4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4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4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4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4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4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4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4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4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4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4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4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4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4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4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4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4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04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04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04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04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0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0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04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04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045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045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04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04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04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04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4" grpId="0"/>
      <p:bldP spid="104455" grpId="0"/>
      <p:bldP spid="104461" grpId="0"/>
      <p:bldP spid="104462" grpId="0"/>
      <p:bldP spid="104467" grpId="0"/>
      <p:bldP spid="104472" grpId="0"/>
      <p:bldP spid="104473" grpId="0"/>
      <p:bldP spid="104478" grpId="0"/>
      <p:bldP spid="104479" grpId="0"/>
      <p:bldP spid="104484" grpId="0"/>
      <p:bldP spid="104490" grpId="0"/>
      <p:bldP spid="104491" grpId="0"/>
      <p:bldP spid="104496" grpId="0"/>
      <p:bldP spid="104497" grpId="0"/>
      <p:bldP spid="104502" grpId="0"/>
      <p:bldP spid="104521" grpId="0"/>
      <p:bldP spid="1045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0DE8C-67DA-C541-86F6-FA0290FF4D99}" type="slidenum">
              <a:rPr lang="en-US"/>
              <a:pPr/>
              <a:t>3</a:t>
            </a:fld>
            <a:endParaRPr lang="en-US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075" tIns="46037" rIns="92075" bIns="46037" anchor="b">
            <a:prstTxWarp prst="textNoShape">
              <a:avLst/>
            </a:prstTxWarp>
          </a:bodyPr>
          <a:lstStyle/>
          <a:p>
            <a:r>
              <a:rPr lang="en-US"/>
              <a:t>Attitude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381000" y="1905000"/>
            <a:ext cx="8763000" cy="47244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075" tIns="46037" rIns="92075" bIns="46037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Tools greatly reduce the time needed to perform an operation and usually improve your ability to do a job.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Learn how to use tools properly and take pride in your ability to use a tool safely and effectively.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Be careful to think through each operation before you do it. Use your common sense. Do not do things that seem </a:t>
            </a:r>
            <a:r>
              <a:rPr lang="en-US" sz="2800" dirty="0" smtClean="0"/>
              <a:t>unsafe.</a:t>
            </a:r>
            <a:r>
              <a:rPr lang="en-US" sz="28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People using the shop must take responsibility for the safe use of the facility. If you are unsure of the proper method to do something, ask for help. 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Never perform an operation that you are uneasy about.  Ask for help!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4953000" y="4114800"/>
            <a:ext cx="1371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effectLst/>
                <a:latin typeface="Times" charset="0"/>
              </a:rPr>
              <a:t>TABLE</a:t>
            </a:r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6629400" y="3124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effectLst/>
                <a:latin typeface="Times" charset="0"/>
              </a:rPr>
              <a:t>SPINDLE </a:t>
            </a:r>
          </a:p>
        </p:txBody>
      </p:sp>
      <p:sp>
        <p:nvSpPr>
          <p:cNvPr id="107528" name="Text Box 8"/>
          <p:cNvSpPr txBox="1">
            <a:spLocks noChangeArrowheads="1"/>
          </p:cNvSpPr>
          <p:nvPr/>
        </p:nvSpPr>
        <p:spPr bwMode="auto">
          <a:xfrm>
            <a:off x="4724400" y="3276600"/>
            <a:ext cx="1371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effectLst/>
                <a:latin typeface="Times" charset="0"/>
              </a:rPr>
              <a:t>CHUCK</a:t>
            </a:r>
          </a:p>
        </p:txBody>
      </p:sp>
      <p:sp>
        <p:nvSpPr>
          <p:cNvPr id="107530" name="Line 11"/>
          <p:cNvSpPr>
            <a:spLocks noChangeShapeType="1"/>
          </p:cNvSpPr>
          <p:nvPr/>
        </p:nvSpPr>
        <p:spPr bwMode="auto">
          <a:xfrm flipV="1">
            <a:off x="5562600" y="3962400"/>
            <a:ext cx="228600" cy="2286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31" name="Line 12"/>
          <p:cNvSpPr>
            <a:spLocks noChangeShapeType="1"/>
          </p:cNvSpPr>
          <p:nvPr/>
        </p:nvSpPr>
        <p:spPr bwMode="auto">
          <a:xfrm flipH="1" flipV="1">
            <a:off x="6096000" y="3124200"/>
            <a:ext cx="685800" cy="2286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32" name="Line 13"/>
          <p:cNvSpPr>
            <a:spLocks noChangeShapeType="1"/>
          </p:cNvSpPr>
          <p:nvPr/>
        </p:nvSpPr>
        <p:spPr bwMode="auto">
          <a:xfrm flipV="1">
            <a:off x="5867400" y="3352800"/>
            <a:ext cx="228600" cy="1524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33" name="Line 14"/>
          <p:cNvSpPr>
            <a:spLocks noChangeShapeType="1"/>
          </p:cNvSpPr>
          <p:nvPr/>
        </p:nvSpPr>
        <p:spPr bwMode="auto">
          <a:xfrm flipH="1">
            <a:off x="6248400" y="2743200"/>
            <a:ext cx="685800" cy="1524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34" name="Line 15"/>
          <p:cNvSpPr>
            <a:spLocks noChangeShapeType="1"/>
          </p:cNvSpPr>
          <p:nvPr/>
        </p:nvSpPr>
        <p:spPr bwMode="auto">
          <a:xfrm>
            <a:off x="5867400" y="2286000"/>
            <a:ext cx="381000" cy="1524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89E35-5C55-BB47-A953-469423B542F4}" type="slidenum">
              <a:rPr lang="en-US"/>
              <a:pPr/>
              <a:t>4</a:t>
            </a:fld>
            <a:endParaRPr lang="en-U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075" tIns="46037" rIns="92075" bIns="46037" anchor="b">
            <a:prstTxWarp prst="textNoShape">
              <a:avLst/>
            </a:prstTxWarp>
          </a:bodyPr>
          <a:lstStyle/>
          <a:p>
            <a:r>
              <a:rPr lang="en-US"/>
              <a:t>Attitude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381000" y="1905000"/>
            <a:ext cx="8763000" cy="47244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075" tIns="46037" rIns="92075" bIns="46037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800" dirty="0"/>
              <a:t>If you notice an unsafe condition in the shop, fix it or bring it to the attention of the instructor.</a:t>
            </a:r>
          </a:p>
          <a:p>
            <a:pPr>
              <a:spcBef>
                <a:spcPct val="0"/>
              </a:spcBef>
            </a:pPr>
            <a:r>
              <a:rPr lang="en-US" sz="2800" dirty="0"/>
              <a:t>If you think someone is using the equipment unsafely, suggest a safer alternative or bring their activities to the attention of the instructor.</a:t>
            </a:r>
          </a:p>
        </p:txBody>
      </p:sp>
      <p:sp>
        <p:nvSpPr>
          <p:cNvPr id="109573" name="Text Box 6"/>
          <p:cNvSpPr txBox="1">
            <a:spLocks noChangeArrowheads="1"/>
          </p:cNvSpPr>
          <p:nvPr/>
        </p:nvSpPr>
        <p:spPr bwMode="auto">
          <a:xfrm>
            <a:off x="6629400" y="3124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effectLst/>
                <a:latin typeface="Times" charset="0"/>
              </a:rPr>
              <a:t>SPINDLE </a:t>
            </a:r>
          </a:p>
        </p:txBody>
      </p:sp>
      <p:sp>
        <p:nvSpPr>
          <p:cNvPr id="109576" name="Text Box 9"/>
          <p:cNvSpPr txBox="1">
            <a:spLocks noChangeArrowheads="1"/>
          </p:cNvSpPr>
          <p:nvPr/>
        </p:nvSpPr>
        <p:spPr bwMode="auto">
          <a:xfrm>
            <a:off x="6858000" y="2514600"/>
            <a:ext cx="1371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effectLst/>
                <a:latin typeface="Times" charset="0"/>
              </a:rPr>
              <a:t>ARBOR</a:t>
            </a:r>
          </a:p>
        </p:txBody>
      </p:sp>
      <p:sp>
        <p:nvSpPr>
          <p:cNvPr id="109578" name="Line 11"/>
          <p:cNvSpPr>
            <a:spLocks noChangeShapeType="1"/>
          </p:cNvSpPr>
          <p:nvPr/>
        </p:nvSpPr>
        <p:spPr bwMode="auto">
          <a:xfrm flipV="1">
            <a:off x="5562600" y="3962400"/>
            <a:ext cx="228600" cy="2286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79" name="Line 12"/>
          <p:cNvSpPr>
            <a:spLocks noChangeShapeType="1"/>
          </p:cNvSpPr>
          <p:nvPr/>
        </p:nvSpPr>
        <p:spPr bwMode="auto">
          <a:xfrm flipH="1" flipV="1">
            <a:off x="6096000" y="3124200"/>
            <a:ext cx="685800" cy="2286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81" name="Line 14"/>
          <p:cNvSpPr>
            <a:spLocks noChangeShapeType="1"/>
          </p:cNvSpPr>
          <p:nvPr/>
        </p:nvSpPr>
        <p:spPr bwMode="auto">
          <a:xfrm flipH="1">
            <a:off x="6248400" y="2743200"/>
            <a:ext cx="685800" cy="1524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82" name="Line 15"/>
          <p:cNvSpPr>
            <a:spLocks noChangeShapeType="1"/>
          </p:cNvSpPr>
          <p:nvPr/>
        </p:nvSpPr>
        <p:spPr bwMode="auto">
          <a:xfrm>
            <a:off x="5867400" y="2286000"/>
            <a:ext cx="381000" cy="1524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822C0-228D-8742-A846-2284C91C180F}" type="slidenum">
              <a:rPr lang="en-US"/>
              <a:pPr/>
              <a:t>5</a:t>
            </a:fld>
            <a:endParaRPr lang="en-US"/>
          </a:p>
        </p:txBody>
      </p:sp>
      <p:sp>
        <p:nvSpPr>
          <p:cNvPr id="12697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457200" y="274638"/>
            <a:ext cx="8229600" cy="639762"/>
          </a:xfrm>
          <a:solidFill>
            <a:schemeClr val="bg1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>
                <a:effectLst>
                  <a:outerShdw blurRad="38100" dist="38100" dir="2700000" algn="tl">
                    <a:srgbClr val="DDDDDD"/>
                  </a:outerShdw>
                </a:effectLst>
              </a:rPr>
              <a:t>List General Shop Safety Rules</a:t>
            </a:r>
          </a:p>
        </p:txBody>
      </p:sp>
      <p:sp>
        <p:nvSpPr>
          <p:cNvPr id="12697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90600" y="1188878"/>
            <a:ext cx="7696200" cy="5059522"/>
          </a:xfrm>
          <a:solidFill>
            <a:schemeClr val="bg1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Keep all hand tools</a:t>
            </a:r>
          </a:p>
          <a:p>
            <a:pPr lvl="2">
              <a:lnSpc>
                <a:spcPct val="90000"/>
              </a:lnSpc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Sharp</a:t>
            </a:r>
          </a:p>
          <a:p>
            <a:pPr lvl="2">
              <a:lnSpc>
                <a:spcPct val="90000"/>
              </a:lnSpc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Clean</a:t>
            </a:r>
          </a:p>
          <a:p>
            <a:pPr lvl="2">
              <a:lnSpc>
                <a:spcPct val="90000"/>
              </a:lnSpc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In safe working order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(If a tool is broken, notify your instructor to have the tool sharpened or repaired</a:t>
            </a: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)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Never operate a hazardous machine unless</a:t>
            </a:r>
          </a:p>
          <a:p>
            <a:pPr lvl="2"/>
            <a:r>
              <a:rPr lang="en-US" b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You have been instructed on how to use it</a:t>
            </a:r>
          </a:p>
          <a:p>
            <a:pPr lvl="2"/>
            <a:r>
              <a:rPr lang="en-US" b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You have properly demonstrated the correct way to use it safely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 sz="2000" b="1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D7E79-5F10-F549-983F-6D07F1D5B688}" type="slidenum">
              <a:rPr lang="en-US"/>
              <a:pPr/>
              <a:t>6</a:t>
            </a:fld>
            <a:endParaRPr lang="en-US"/>
          </a:p>
        </p:txBody>
      </p:sp>
      <p:sp>
        <p:nvSpPr>
          <p:cNvPr id="12902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solidFill>
            <a:schemeClr val="bg1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>
                <a:effectLst>
                  <a:outerShdw blurRad="38100" dist="38100" dir="2700000" algn="tl">
                    <a:srgbClr val="DDDDDD"/>
                  </a:outerShdw>
                </a:effectLst>
              </a:rPr>
              <a:t>List General Shop Safety Rules</a:t>
            </a:r>
          </a:p>
        </p:txBody>
      </p:sp>
      <p:sp>
        <p:nvSpPr>
          <p:cNvPr id="1290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457200" y="1256427"/>
            <a:ext cx="8229600" cy="5372973"/>
          </a:xfrm>
          <a:solidFill>
            <a:schemeClr val="bg1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With the power off, make sure that parts can move freely before turning equipment on.</a:t>
            </a:r>
          </a:p>
          <a:p>
            <a:pPr marL="342900" lvl="2" indent="-342900"/>
            <a:r>
              <a:rPr lang="en-US" b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Make sure equipment has stopped completely before leaving.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Keep the shop </a:t>
            </a:r>
          </a:p>
          <a:p>
            <a:pPr lvl="1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*clear of scraps and litter</a:t>
            </a:r>
          </a:p>
          <a:p>
            <a:pPr lvl="1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*free of spilled liquids</a:t>
            </a:r>
            <a:endParaRPr lang="en-US" b="1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r>
              <a:rPr lang="en-US" sz="2400" b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Before repairing or making any adjustments to a machine,</a:t>
            </a:r>
          </a:p>
          <a:p>
            <a:pPr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		*</a:t>
            </a:r>
            <a:r>
              <a:rPr lang="en-US" sz="2400" b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Disconnect the power</a:t>
            </a:r>
          </a:p>
          <a:p>
            <a:pPr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	  *</a:t>
            </a:r>
            <a:r>
              <a:rPr lang="en-US" sz="2400" b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Make sure the equipment has stopped moving</a:t>
            </a:r>
          </a:p>
          <a:p>
            <a:pPr lvl="2"/>
            <a:endParaRPr lang="en-US" b="1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2400" b="1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2400" b="1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41D1F-D677-EB4C-B7FC-68F165C0F3B7}" type="slidenum">
              <a:rPr lang="en-US"/>
              <a:pPr/>
              <a:t>7</a:t>
            </a:fld>
            <a:endParaRPr lang="en-US"/>
          </a:p>
        </p:txBody>
      </p:sp>
      <p:sp>
        <p:nvSpPr>
          <p:cNvPr id="13721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solidFill>
            <a:schemeClr val="bg1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>
                <a:effectLst>
                  <a:outerShdw blurRad="38100" dist="38100" dir="2700000" algn="tl">
                    <a:srgbClr val="DDDDDD"/>
                  </a:outerShdw>
                </a:effectLst>
              </a:rPr>
              <a:t>Clean and Orderly Shop</a:t>
            </a:r>
          </a:p>
        </p:txBody>
      </p:sp>
      <p:sp>
        <p:nvSpPr>
          <p:cNvPr id="13721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457200" y="1202388"/>
            <a:ext cx="8229600" cy="5427012"/>
          </a:xfrm>
          <a:solidFill>
            <a:schemeClr val="bg1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Arrange machinery and equipment to permit safe, efficient work practices</a:t>
            </a:r>
            <a:r>
              <a:rPr lang="en-US" b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.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Put tools, materials and supplies away in their proper place when finished with your projects.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Clear working areas and benches of debris and other hazards.</a:t>
            </a:r>
          </a:p>
          <a:p>
            <a:endParaRPr lang="en-US" b="1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A06DD-2C66-1340-B972-7C6DACAF12D3}" type="slidenum">
              <a:rPr lang="en-US"/>
              <a:pPr/>
              <a:t>8</a:t>
            </a:fld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075" tIns="46037" rIns="92075" bIns="46037" anchor="b">
            <a:prstTxWarp prst="textNoShape">
              <a:avLst/>
            </a:prstTxWarp>
          </a:bodyPr>
          <a:lstStyle/>
          <a:p>
            <a:r>
              <a:rPr lang="en-US"/>
              <a:t>Safety Equipment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075" tIns="46037" rIns="92075" bIns="46037">
            <a:prstTxWarp prst="textNoShape">
              <a:avLst/>
            </a:prstTxWarp>
          </a:bodyPr>
          <a:lstStyle/>
          <a:p>
            <a:r>
              <a:rPr lang="en-US" sz="2800" dirty="0"/>
              <a:t>Do not distract machine operators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Make sure that all guards are in place and that they work properly.</a:t>
            </a:r>
          </a:p>
          <a:p>
            <a:r>
              <a:rPr lang="en-US" sz="2800" dirty="0" smtClean="0"/>
              <a:t>Keep hands at least four inches away from cutting surfaces.</a:t>
            </a:r>
          </a:p>
          <a:p>
            <a:endParaRPr lang="en-US" sz="2800" dirty="0"/>
          </a:p>
        </p:txBody>
      </p:sp>
      <p:sp>
        <p:nvSpPr>
          <p:cNvPr id="115716" name="Line 4"/>
          <p:cNvSpPr>
            <a:spLocks noChangeShapeType="1"/>
          </p:cNvSpPr>
          <p:nvPr/>
        </p:nvSpPr>
        <p:spPr bwMode="auto">
          <a:xfrm>
            <a:off x="5486400" y="4495800"/>
            <a:ext cx="1600200" cy="1524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 type="none" w="sm" len="sm"/>
            <a:tailEnd type="triangl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17" name="Line 5"/>
          <p:cNvSpPr>
            <a:spLocks noChangeShapeType="1"/>
          </p:cNvSpPr>
          <p:nvPr/>
        </p:nvSpPr>
        <p:spPr bwMode="auto">
          <a:xfrm flipH="1" flipV="1">
            <a:off x="5410200" y="4495800"/>
            <a:ext cx="838200" cy="762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 type="none" w="sm" len="sm"/>
            <a:tailEnd type="triangl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57A06-2A36-0F49-BCA8-CAC645486D49}" type="slidenum">
              <a:rPr lang="en-US"/>
              <a:pPr/>
              <a:t>9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075" tIns="46037" rIns="92075" bIns="46037" anchor="b">
            <a:prstTxWarp prst="textNoShape">
              <a:avLst/>
            </a:prstTxWarp>
            <a:normAutofit fontScale="90000"/>
          </a:bodyPr>
          <a:lstStyle/>
          <a:p>
            <a:r>
              <a:rPr lang="en-US" sz="4000"/>
              <a:t>Protect the Most Important Tools You Have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381000" y="1905000"/>
            <a:ext cx="8382000" cy="47244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075" tIns="46037" rIns="92075" bIns="46037">
            <a:prstTxWarp prst="textNoShape">
              <a:avLst/>
            </a:prstTxWarp>
          </a:bodyPr>
          <a:lstStyle/>
          <a:p>
            <a:r>
              <a:rPr lang="en-US" sz="2400"/>
              <a:t>Your Eyes are not tools, but they are our most important sense, and it is very difficult to get by without them.</a:t>
            </a:r>
          </a:p>
          <a:p>
            <a:r>
              <a:rPr lang="en-US" sz="2400"/>
              <a:t>Always use approved eye protection whenever cutting, hammering, using a power tool,  in the vicinity or watching someone else doing these things!</a:t>
            </a:r>
          </a:p>
          <a:p>
            <a:r>
              <a:rPr lang="en-US" sz="2400"/>
              <a:t>Make it a Lifelong Habit to recognize hazards to your eyes and take precautions to protect your eyes, not just when someone is standing over you and making you do it.</a:t>
            </a:r>
          </a:p>
        </p:txBody>
      </p:sp>
      <p:pic>
        <p:nvPicPr>
          <p:cNvPr id="111620" name="Picture 17" descr="26e102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5105400"/>
            <a:ext cx="53149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621" name="Picture 18" descr="safetyglass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4648200"/>
            <a:ext cx="2743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735</Words>
  <Application>Microsoft Macintosh PowerPoint</Application>
  <PresentationFormat>On-screen Show (4:3)</PresentationFormat>
  <Paragraphs>93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Safety at SM FIRST Lab</vt:lpstr>
      <vt:lpstr>Personal Safety Rules</vt:lpstr>
      <vt:lpstr>Attitude</vt:lpstr>
      <vt:lpstr>Attitude</vt:lpstr>
      <vt:lpstr>List General Shop Safety Rules</vt:lpstr>
      <vt:lpstr>List General Shop Safety Rules</vt:lpstr>
      <vt:lpstr>Clean and Orderly Shop</vt:lpstr>
      <vt:lpstr>Safety Equipment</vt:lpstr>
      <vt:lpstr>Protect the Most Important Tools You Have</vt:lpstr>
      <vt:lpstr>Getting Ready to Work</vt:lpstr>
      <vt:lpstr>Cleanup</vt:lpstr>
    </vt:vector>
  </TitlesOfParts>
  <Company>St Mark's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at SM FIRST Lab</dc:title>
  <dc:creator>Allyson Brown</dc:creator>
  <cp:lastModifiedBy>Allyson Brown</cp:lastModifiedBy>
  <cp:revision>2</cp:revision>
  <dcterms:created xsi:type="dcterms:W3CDTF">2013-11-12T02:05:16Z</dcterms:created>
  <dcterms:modified xsi:type="dcterms:W3CDTF">2013-11-12T02:22:39Z</dcterms:modified>
</cp:coreProperties>
</file>