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embeddings/oleObject4.bin" ContentType="application/vnd.openxmlformats-officedocument.oleObject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embeddings/oleObject5.bin" ContentType="application/vnd.openxmlformats-officedocument.oleObject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embeddings/oleObject1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media/audio1.bin" ContentType="audio/unknown"/>
  <Override PartName="/ppt/embeddings/oleObject6.bin" ContentType="application/vnd.openxmlformats-officedocument.oleObject"/>
  <Default Extension="gif" ContentType="image/gi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embeddings/oleObject2.bin" ContentType="application/vnd.openxmlformats-officedocument.oleObject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media/audio2.bin" ContentType="audio/unknown"/>
  <Override PartName="/ppt/embeddings/oleObject7.bin" ContentType="application/vnd.openxmlformats-officedocument.oleObject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embeddings/oleObject3.bin" ContentType="application/vnd.openxmlformats-officedocument.oleObject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media/audio3.bin" ContentType="audio/unknown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7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8F318-843A-B344-9988-E02C9F4CE7E9}" type="datetimeFigureOut">
              <a:rPr lang="en-US" smtClean="0"/>
              <a:t>11/11/13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6A15B-7C09-9046-BA1F-84D23EFA09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8F318-843A-B344-9988-E02C9F4CE7E9}" type="datetimeFigureOut">
              <a:rPr lang="en-US" smtClean="0"/>
              <a:t>11/11/13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6A15B-7C09-9046-BA1F-84D23EFA09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8F318-843A-B344-9988-E02C9F4CE7E9}" type="datetimeFigureOut">
              <a:rPr lang="en-US" smtClean="0"/>
              <a:t>11/11/13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6A15B-7C09-9046-BA1F-84D23EFA09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8F318-843A-B344-9988-E02C9F4CE7E9}" type="datetimeFigureOut">
              <a:rPr lang="en-US" smtClean="0"/>
              <a:t>11/11/13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6A15B-7C09-9046-BA1F-84D23EFA09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8F318-843A-B344-9988-E02C9F4CE7E9}" type="datetimeFigureOut">
              <a:rPr lang="en-US" smtClean="0"/>
              <a:t>11/11/13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6A15B-7C09-9046-BA1F-84D23EFA09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8F318-843A-B344-9988-E02C9F4CE7E9}" type="datetimeFigureOut">
              <a:rPr lang="en-US" smtClean="0"/>
              <a:t>11/11/13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6A15B-7C09-9046-BA1F-84D23EFA09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8F318-843A-B344-9988-E02C9F4CE7E9}" type="datetimeFigureOut">
              <a:rPr lang="en-US" smtClean="0"/>
              <a:t>11/11/13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6A15B-7C09-9046-BA1F-84D23EFA09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8F318-843A-B344-9988-E02C9F4CE7E9}" type="datetimeFigureOut">
              <a:rPr lang="en-US" smtClean="0"/>
              <a:t>11/11/13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6A15B-7C09-9046-BA1F-84D23EFA09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8F318-843A-B344-9988-E02C9F4CE7E9}" type="datetimeFigureOut">
              <a:rPr lang="en-US" smtClean="0"/>
              <a:t>11/11/13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6A15B-7C09-9046-BA1F-84D23EFA09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8F318-843A-B344-9988-E02C9F4CE7E9}" type="datetimeFigureOut">
              <a:rPr lang="en-US" smtClean="0"/>
              <a:t>11/11/13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6A15B-7C09-9046-BA1F-84D23EFA09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8F318-843A-B344-9988-E02C9F4CE7E9}" type="datetimeFigureOut">
              <a:rPr lang="en-US" smtClean="0"/>
              <a:t>11/11/13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6A15B-7C09-9046-BA1F-84D23EFA09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8F318-843A-B344-9988-E02C9F4CE7E9}" type="datetimeFigureOut">
              <a:rPr lang="en-US" smtClean="0"/>
              <a:t>11/11/13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6A15B-7C09-9046-BA1F-84D23EFA09D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jpeg"/><Relationship Id="rId9" Type="http://schemas.openxmlformats.org/officeDocument/2006/relationships/image" Target="../media/image8.jpeg"/><Relationship Id="rId10" Type="http://schemas.openxmlformats.org/officeDocument/2006/relationships/image" Target="../media/image9.jpeg"/><Relationship Id="rId11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oleObject" Target="../embeddings/oleObject4.bin"/><Relationship Id="rId5" Type="http://schemas.openxmlformats.org/officeDocument/2006/relationships/oleObject" Target="../embeddings/oleObject5.bin"/><Relationship Id="rId6" Type="http://schemas.openxmlformats.org/officeDocument/2006/relationships/oleObject" Target="../embeddings/oleObject6.bin"/><Relationship Id="rId7" Type="http://schemas.openxmlformats.org/officeDocument/2006/relationships/oleObject" Target="../embeddings/oleObject7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D:%5CPower%20Tools%5CPower%20tool%20certificate.ppt%23-1,1," TargetMode="External"/><Relationship Id="rId4" Type="http://schemas.openxmlformats.org/officeDocument/2006/relationships/image" Target="../media/image38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Relationship Id="rId3" Type="http://schemas.openxmlformats.org/officeDocument/2006/relationships/image" Target="../media/image12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oleObject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6.jpeg"/><Relationship Id="rId5" Type="http://schemas.openxmlformats.org/officeDocument/2006/relationships/image" Target="../media/image16.gif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bin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png"/><Relationship Id="rId12" Type="http://schemas.openxmlformats.org/officeDocument/2006/relationships/image" Target="../media/image27.png"/><Relationship Id="rId13" Type="http://schemas.openxmlformats.org/officeDocument/2006/relationships/image" Target="../media/image28.png"/><Relationship Id="rId14" Type="http://schemas.openxmlformats.org/officeDocument/2006/relationships/image" Target="../media/image29.png"/><Relationship Id="rId15" Type="http://schemas.openxmlformats.org/officeDocument/2006/relationships/image" Target="../media/image30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Relationship Id="rId3" Type="http://schemas.openxmlformats.org/officeDocument/2006/relationships/image" Target="../media/image18.gif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4" Type="http://schemas.openxmlformats.org/officeDocument/2006/relationships/audio" Target="../media/audio3.bin"/><Relationship Id="rId5" Type="http://schemas.openxmlformats.org/officeDocument/2006/relationships/oleObject" Target="../embeddings/oleObject3.bin"/><Relationship Id="rId6" Type="http://schemas.openxmlformats.org/officeDocument/2006/relationships/image" Target="../media/image6.jpe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700BA-E501-4F4A-84F5-C2E679E608C6}" type="slidenum">
              <a:rPr lang="en-US"/>
              <a:pPr/>
              <a:t>1</a:t>
            </a:fld>
            <a:endParaRPr lang="en-US"/>
          </a:p>
        </p:txBody>
      </p:sp>
      <p:pic>
        <p:nvPicPr>
          <p:cNvPr id="4099" name="Picture 3" descr="ryobi_drill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3025" y="4800600"/>
            <a:ext cx="1376363" cy="1279525"/>
          </a:xfrm>
          <a:prstGeom prst="rect">
            <a:avLst/>
          </a:prstGeom>
          <a:noFill/>
        </p:spPr>
      </p:pic>
      <p:pic>
        <p:nvPicPr>
          <p:cNvPr id="4101" name="Picture 5" descr="Rexon_Table_Saw_BTS-10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2362200"/>
            <a:ext cx="1709738" cy="1752600"/>
          </a:xfrm>
          <a:prstGeom prst="rect">
            <a:avLst/>
          </a:prstGeom>
          <a:noFill/>
        </p:spPr>
      </p:pic>
      <p:pic>
        <p:nvPicPr>
          <p:cNvPr id="4103" name="Picture 7" descr="6390-2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3429000"/>
            <a:ext cx="1598613" cy="1228725"/>
          </a:xfrm>
          <a:prstGeom prst="rect">
            <a:avLst/>
          </a:prstGeom>
          <a:noFill/>
        </p:spPr>
      </p:pic>
      <p:pic>
        <p:nvPicPr>
          <p:cNvPr id="4105" name="Picture 9" descr="saw%20ji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3400" y="2286000"/>
            <a:ext cx="1417638" cy="1433513"/>
          </a:xfrm>
          <a:prstGeom prst="rect">
            <a:avLst/>
          </a:prstGeom>
          <a:noFill/>
        </p:spPr>
      </p:pic>
      <p:pic>
        <p:nvPicPr>
          <p:cNvPr id="4109" name="Picture 13" descr="0288773245550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4343400"/>
            <a:ext cx="1476375" cy="1371600"/>
          </a:xfrm>
          <a:prstGeom prst="rect">
            <a:avLst/>
          </a:prstGeom>
          <a:noFill/>
        </p:spPr>
      </p:pic>
      <p:sp>
        <p:nvSpPr>
          <p:cNvPr id="4111" name="WordArt 15" descr="woodtexture"/>
          <p:cNvSpPr>
            <a:spLocks noChangeArrowheads="1" noChangeShapeType="1" noTextEdit="1"/>
          </p:cNvSpPr>
          <p:nvPr/>
        </p:nvSpPr>
        <p:spPr bwMode="auto">
          <a:xfrm rot="-671728">
            <a:off x="1981200" y="1371600"/>
            <a:ext cx="5938838" cy="1166813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6667"/>
              </a:avLst>
            </a:prstTxWarp>
          </a:bodyPr>
          <a:lstStyle/>
          <a:p>
            <a:r>
              <a:rPr lang="en-US" sz="3600" b="1" kern="10">
                <a:ln w="9525">
                  <a:noFill/>
                  <a:round/>
                  <a:headEnd/>
                  <a:tailEnd/>
                </a:ln>
                <a:blipFill dpi="0" rotWithShape="0">
                  <a:blip r:embed="rId7"/>
                  <a:srcRect/>
                  <a:stretch>
                    <a:fillRect/>
                  </a:stretch>
                </a:blipFill>
                <a:effectLst>
                  <a:prstShdw prst="shdw13" dist="28398" dir="12393903">
                    <a:schemeClr val="tx1">
                      <a:alpha val="74998"/>
                    </a:schemeClr>
                  </a:prstShdw>
                </a:effectLst>
                <a:latin typeface="Georgia"/>
                <a:ea typeface="Georgia"/>
                <a:cs typeface="Georgia"/>
              </a:rPr>
              <a:t>Hand &amp; Power Tool Safety</a:t>
            </a:r>
          </a:p>
        </p:txBody>
      </p:sp>
      <p:pic>
        <p:nvPicPr>
          <p:cNvPr id="4116" name="Picture 20" descr="paguim35090c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3429000"/>
            <a:ext cx="1371600" cy="1371600"/>
          </a:xfrm>
          <a:prstGeom prst="rect">
            <a:avLst/>
          </a:prstGeom>
          <a:noFill/>
        </p:spPr>
      </p:pic>
      <p:pic>
        <p:nvPicPr>
          <p:cNvPr id="4122" name="Picture 26" descr="Adjustable Wrench with Plastic Handl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2590800"/>
            <a:ext cx="1250950" cy="1250950"/>
          </a:xfrm>
          <a:prstGeom prst="rect">
            <a:avLst/>
          </a:prstGeom>
          <a:noFill/>
        </p:spPr>
      </p:pic>
      <p:pic>
        <p:nvPicPr>
          <p:cNvPr id="4126" name="Picture 30" descr="16oz Hammer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3657600"/>
            <a:ext cx="1277938" cy="939800"/>
          </a:xfrm>
          <a:prstGeom prst="rect">
            <a:avLst/>
          </a:prstGeom>
          <a:noFill/>
        </p:spPr>
      </p:pic>
      <p:pic>
        <p:nvPicPr>
          <p:cNvPr id="4134" name="Picture 38" descr="screwdriver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5029200"/>
            <a:ext cx="914400" cy="9144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F77DB-1BC6-0943-AF29-8A5E70CB013E}" type="slidenum">
              <a:rPr lang="en-US"/>
              <a:pPr/>
              <a:t>10</a:t>
            </a:fld>
            <a:endParaRPr lang="en-US"/>
          </a:p>
        </p:txBody>
      </p:sp>
      <p:sp>
        <p:nvSpPr>
          <p:cNvPr id="6349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1828800" y="2245470"/>
            <a:ext cx="6781800" cy="3352800"/>
          </a:xfrm>
          <a:noFill/>
          <a:ln>
            <a:miter lim="800000"/>
            <a:headEnd/>
            <a:tailEnd/>
          </a:ln>
          <a:effectLst>
            <a:outerShdw blurRad="63500" dist="17961" dir="2700000" algn="ctr" rotWithShape="0">
              <a:schemeClr val="bg1">
                <a:alpha val="74998"/>
              </a:schemeClr>
            </a:outerShdw>
          </a:effec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3400" indent="-533400" algn="ctr">
              <a:lnSpc>
                <a:spcPct val="90000"/>
              </a:lnSpc>
              <a:buFontTx/>
              <a:buNone/>
            </a:pPr>
            <a:r>
              <a:rPr lang="en-US" sz="2800" dirty="0"/>
              <a:t>There are five primary groups of hand power tools based on their power source:</a:t>
            </a:r>
          </a:p>
          <a:p>
            <a:pPr marL="533400" indent="-533400" algn="ctr">
              <a:lnSpc>
                <a:spcPct val="90000"/>
              </a:lnSpc>
              <a:buFontTx/>
              <a:buNone/>
            </a:pPr>
            <a:r>
              <a:rPr lang="en-US" sz="2800" dirty="0"/>
              <a:t>	Electric</a:t>
            </a:r>
          </a:p>
          <a:p>
            <a:pPr marL="533400" indent="-533400" algn="ctr">
              <a:lnSpc>
                <a:spcPct val="90000"/>
              </a:lnSpc>
              <a:buFontTx/>
              <a:buNone/>
            </a:pPr>
            <a:r>
              <a:rPr lang="en-US" sz="2800" dirty="0"/>
              <a:t>	Pneumatic</a:t>
            </a:r>
          </a:p>
          <a:p>
            <a:pPr marL="533400" indent="-533400" algn="ctr">
              <a:lnSpc>
                <a:spcPct val="90000"/>
              </a:lnSpc>
              <a:buFontTx/>
              <a:buNone/>
            </a:pPr>
            <a:r>
              <a:rPr lang="en-US" sz="2800" dirty="0"/>
              <a:t>	Gasoline	</a:t>
            </a:r>
          </a:p>
          <a:p>
            <a:pPr marL="533400" indent="-533400" algn="ctr">
              <a:lnSpc>
                <a:spcPct val="90000"/>
              </a:lnSpc>
              <a:buFontTx/>
              <a:buNone/>
            </a:pPr>
            <a:r>
              <a:rPr lang="en-US" sz="2800" dirty="0"/>
              <a:t>	Hydraulic</a:t>
            </a:r>
          </a:p>
          <a:p>
            <a:pPr marL="533400" indent="-533400" algn="ctr">
              <a:lnSpc>
                <a:spcPct val="90000"/>
              </a:lnSpc>
              <a:buFontTx/>
              <a:buNone/>
            </a:pPr>
            <a:r>
              <a:rPr lang="en-US" sz="2800" dirty="0"/>
              <a:t>	Powder-actuated or butane actuated </a:t>
            </a:r>
          </a:p>
        </p:txBody>
      </p:sp>
      <p:sp>
        <p:nvSpPr>
          <p:cNvPr id="63492" name="WordArt 4" descr="Oak"/>
          <p:cNvSpPr>
            <a:spLocks noChangeArrowheads="1" noChangeShapeType="1" noTextEdit="1"/>
          </p:cNvSpPr>
          <p:nvPr/>
        </p:nvSpPr>
        <p:spPr bwMode="auto">
          <a:xfrm>
            <a:off x="3200400" y="990600"/>
            <a:ext cx="4724400" cy="839788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93005"/>
              </a:avLst>
            </a:prstTxWarp>
          </a:bodyPr>
          <a:lstStyle/>
          <a:p>
            <a:r>
              <a:rPr lang="en-US" sz="3600" kern="10">
                <a:ln w="9525">
                  <a:noFill/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blurRad="63500" dist="28398" dir="9206097" algn="ctr" rotWithShape="0">
                    <a:srgbClr val="4D4D4D">
                      <a:alpha val="74998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Categories of Hand Power Tools</a:t>
            </a:r>
          </a:p>
        </p:txBody>
      </p:sp>
      <p:pic>
        <p:nvPicPr>
          <p:cNvPr id="63498" name="Picture 10" descr="untitle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3235325"/>
            <a:ext cx="39528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9" name="Picture 11" descr="untitle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3733800"/>
            <a:ext cx="395288" cy="288925"/>
          </a:xfrm>
          <a:prstGeom prst="rect">
            <a:avLst/>
          </a:prstGeom>
          <a:noFill/>
        </p:spPr>
      </p:pic>
      <p:pic>
        <p:nvPicPr>
          <p:cNvPr id="63500" name="Picture 12" descr="untitle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4191000"/>
            <a:ext cx="395288" cy="288925"/>
          </a:xfrm>
          <a:prstGeom prst="rect">
            <a:avLst/>
          </a:prstGeom>
          <a:noFill/>
        </p:spPr>
      </p:pic>
      <p:pic>
        <p:nvPicPr>
          <p:cNvPr id="63501" name="Picture 13" descr="untitle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4648200"/>
            <a:ext cx="395288" cy="288925"/>
          </a:xfrm>
          <a:prstGeom prst="rect">
            <a:avLst/>
          </a:prstGeom>
          <a:noFill/>
        </p:spPr>
      </p:pic>
      <p:pic>
        <p:nvPicPr>
          <p:cNvPr id="63502" name="Picture 14" descr="untitle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5105400"/>
            <a:ext cx="395288" cy="28892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22D8-293F-C54E-B55E-CDDFEF00C3D4}" type="slidenum">
              <a:rPr lang="en-US"/>
              <a:pPr/>
              <a:t>11</a:t>
            </a:fld>
            <a:endParaRPr lang="en-US"/>
          </a:p>
        </p:txBody>
      </p:sp>
      <p:sp>
        <p:nvSpPr>
          <p:cNvPr id="64515" name="Rectangle 3"/>
          <p:cNvSpPr>
            <a:spLocks noChangeArrowheads="1"/>
          </p:cNvSpPr>
          <p:nvPr>
            <p:ph type="body" sz="half" idx="1"/>
          </p:nvPr>
        </p:nvSpPr>
        <p:spPr bwMode="auto">
          <a:xfrm>
            <a:off x="1447800" y="2057400"/>
            <a:ext cx="3352800" cy="41148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sz="3600"/>
              <a:t>     </a:t>
            </a: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Electric:</a:t>
            </a:r>
          </a:p>
          <a:p>
            <a:pPr>
              <a:buFontTx/>
              <a:buNone/>
            </a:pPr>
            <a:r>
              <a:rPr lang="en-US"/>
              <a:t>	</a:t>
            </a:r>
            <a:r>
              <a:rPr lang="en-US" sz="2400"/>
              <a:t>Soldering irons</a:t>
            </a:r>
          </a:p>
          <a:p>
            <a:pPr>
              <a:buFontTx/>
              <a:buNone/>
            </a:pPr>
            <a:r>
              <a:rPr lang="en-US" sz="2400"/>
              <a:t>	Circular saws</a:t>
            </a:r>
          </a:p>
          <a:p>
            <a:pPr>
              <a:buFontTx/>
              <a:buNone/>
            </a:pPr>
            <a:r>
              <a:rPr lang="en-US" sz="2400"/>
              <a:t>	Drills</a:t>
            </a:r>
          </a:p>
          <a:p>
            <a:pPr>
              <a:buFontTx/>
              <a:buNone/>
            </a:pPr>
            <a:r>
              <a:rPr lang="en-US" sz="2400"/>
              <a:t>	Grinders</a:t>
            </a:r>
          </a:p>
          <a:p>
            <a:pPr>
              <a:buFontTx/>
              <a:buNone/>
            </a:pPr>
            <a:r>
              <a:rPr lang="en-US" sz="2400"/>
              <a:t>	Reciprocating saws</a:t>
            </a:r>
          </a:p>
          <a:p>
            <a:pPr>
              <a:buFontTx/>
              <a:buNone/>
            </a:pPr>
            <a:r>
              <a:rPr lang="en-US" sz="2400"/>
              <a:t>	Sanders</a:t>
            </a:r>
          </a:p>
          <a:p>
            <a:pPr>
              <a:buFontTx/>
              <a:buNone/>
            </a:pPr>
            <a:r>
              <a:rPr lang="en-US" sz="2400"/>
              <a:t>	Routers</a:t>
            </a:r>
          </a:p>
        </p:txBody>
      </p:sp>
      <p:sp>
        <p:nvSpPr>
          <p:cNvPr id="64516" name="Rectangle 4"/>
          <p:cNvSpPr>
            <a:spLocks noChangeArrowheads="1"/>
          </p:cNvSpPr>
          <p:nvPr>
            <p:ph type="body" sz="half" idx="2"/>
          </p:nvPr>
        </p:nvSpPr>
        <p:spPr bwMode="auto">
          <a:xfrm>
            <a:off x="4038600" y="2057400"/>
            <a:ext cx="4191000" cy="27432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Pneumatic impact tools or air-powered tools: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000"/>
              <a:t>	</a:t>
            </a:r>
            <a:r>
              <a:rPr lang="en-US" sz="2400"/>
              <a:t>Grinders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400"/>
              <a:t>	Nail guns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400"/>
              <a:t>	Wrenches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400"/>
              <a:t>	Hammers</a:t>
            </a:r>
          </a:p>
        </p:txBody>
      </p:sp>
      <p:sp>
        <p:nvSpPr>
          <p:cNvPr id="64517" name="WordArt 5" descr="Oak"/>
          <p:cNvSpPr>
            <a:spLocks noChangeArrowheads="1" noChangeShapeType="1" noTextEdit="1"/>
          </p:cNvSpPr>
          <p:nvPr/>
        </p:nvSpPr>
        <p:spPr bwMode="auto">
          <a:xfrm>
            <a:off x="3276600" y="990600"/>
            <a:ext cx="4572000" cy="611188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4806"/>
              </a:avLst>
            </a:prstTxWarp>
          </a:bodyPr>
          <a:lstStyle/>
          <a:p>
            <a:r>
              <a:rPr lang="en-US" sz="3600" kern="10">
                <a:ln w="9525">
                  <a:noFill/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blurRad="63500" dist="28398" dir="9206097" algn="ctr" rotWithShape="0">
                    <a:srgbClr val="4D4D4D">
                      <a:alpha val="74998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Hand Power Tools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4740A-6EBE-1543-898C-508E9FB58059}" type="slidenum">
              <a:rPr lang="en-US"/>
              <a:pPr/>
              <a:t>12</a:t>
            </a:fld>
            <a:endParaRPr lang="en-US"/>
          </a:p>
        </p:txBody>
      </p:sp>
      <p:sp>
        <p:nvSpPr>
          <p:cNvPr id="6656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1905000" y="1828800"/>
            <a:ext cx="6858000" cy="3200400"/>
          </a:xfrm>
          <a:noFill/>
          <a:ln>
            <a:miter lim="800000"/>
            <a:headEnd/>
            <a:tailEnd/>
          </a:ln>
          <a:effectLst>
            <a:outerShdw blurRad="63500" dist="17961" dir="2700000" algn="ctr" rotWithShape="0">
              <a:schemeClr val="bg1">
                <a:alpha val="74998"/>
              </a:schemeClr>
            </a:outerShdw>
          </a:effec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800" dirty="0"/>
              <a:t>	Select the right tool for the job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sz="2800" dirty="0"/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800" dirty="0"/>
              <a:t>	Consider the tools shape and size – the tool should be comfortable to hold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sz="2800" dirty="0"/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800" dirty="0"/>
              <a:t>	Do not select undersized tools for the job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sz="2800" dirty="0"/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800" dirty="0"/>
              <a:t>	Consider the quality of the tool including its sharpness for cutting</a:t>
            </a:r>
          </a:p>
        </p:txBody>
      </p:sp>
      <p:sp>
        <p:nvSpPr>
          <p:cNvPr id="66565" name="WordArt 5" descr="Oak"/>
          <p:cNvSpPr>
            <a:spLocks noChangeArrowheads="1" noChangeShapeType="1" noTextEdit="1"/>
          </p:cNvSpPr>
          <p:nvPr/>
        </p:nvSpPr>
        <p:spPr bwMode="auto">
          <a:xfrm>
            <a:off x="3276600" y="914400"/>
            <a:ext cx="4572000" cy="611188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4806"/>
              </a:avLst>
            </a:prstTxWarp>
          </a:bodyPr>
          <a:lstStyle/>
          <a:p>
            <a:r>
              <a:rPr lang="en-US" sz="3600" kern="10">
                <a:ln w="9525">
                  <a:noFill/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blurRad="63500" dist="28398" dir="9206097" algn="ctr" rotWithShape="0">
                    <a:srgbClr val="4D4D4D">
                      <a:alpha val="74998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Tool Selection</a:t>
            </a:r>
          </a:p>
        </p:txBody>
      </p:sp>
      <p:pic>
        <p:nvPicPr>
          <p:cNvPr id="66567" name="Picture 7" descr="untitle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2000" contrast="-16000"/>
            <a:grayscl/>
          </a:blip>
          <a:srcRect/>
          <a:stretch>
            <a:fillRect/>
          </a:stretch>
        </p:blipFill>
        <p:spPr bwMode="auto">
          <a:xfrm>
            <a:off x="2362200" y="1905000"/>
            <a:ext cx="381000" cy="288925"/>
          </a:xfrm>
          <a:prstGeom prst="rect">
            <a:avLst/>
          </a:prstGeom>
          <a:noFill/>
        </p:spPr>
      </p:pic>
      <p:pic>
        <p:nvPicPr>
          <p:cNvPr id="66569" name="Picture 9" descr="untitle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2000" contrast="-16000"/>
            <a:grayscl/>
          </a:blip>
          <a:srcRect/>
          <a:stretch>
            <a:fillRect/>
          </a:stretch>
        </p:blipFill>
        <p:spPr bwMode="auto">
          <a:xfrm>
            <a:off x="1524000" y="2590800"/>
            <a:ext cx="381000" cy="288925"/>
          </a:xfrm>
          <a:prstGeom prst="rect">
            <a:avLst/>
          </a:prstGeom>
          <a:noFill/>
        </p:spPr>
      </p:pic>
      <p:pic>
        <p:nvPicPr>
          <p:cNvPr id="66570" name="Picture 10" descr="untitle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2000" contrast="-16000"/>
            <a:grayscl/>
          </a:blip>
          <a:srcRect/>
          <a:stretch>
            <a:fillRect/>
          </a:stretch>
        </p:blipFill>
        <p:spPr bwMode="auto">
          <a:xfrm>
            <a:off x="1676400" y="3581400"/>
            <a:ext cx="381000" cy="288925"/>
          </a:xfrm>
          <a:prstGeom prst="rect">
            <a:avLst/>
          </a:prstGeom>
          <a:noFill/>
        </p:spPr>
      </p:pic>
      <p:pic>
        <p:nvPicPr>
          <p:cNvPr id="66571" name="Picture 11" descr="untitle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2000" contrast="-16000"/>
            <a:grayscl/>
          </a:blip>
          <a:srcRect/>
          <a:stretch>
            <a:fillRect/>
          </a:stretch>
        </p:blipFill>
        <p:spPr bwMode="auto">
          <a:xfrm>
            <a:off x="1447800" y="4267200"/>
            <a:ext cx="381000" cy="28892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DB98E-9F84-1E4E-AA98-2E175EBCE3DA}" type="slidenum">
              <a:rPr lang="en-US"/>
              <a:pPr/>
              <a:t>13</a:t>
            </a:fld>
            <a:endParaRPr lang="en-US"/>
          </a:p>
        </p:txBody>
      </p:sp>
      <p:sp>
        <p:nvSpPr>
          <p:cNvPr id="6963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879" y="1715767"/>
            <a:ext cx="6248400" cy="4114800"/>
          </a:xfrm>
          <a:noFill/>
          <a:ln>
            <a:miter lim="800000"/>
            <a:headEnd/>
            <a:tailEnd/>
          </a:ln>
          <a:effectLst>
            <a:outerShdw blurRad="63500" dist="17961" dir="2700000" algn="ctr" rotWithShape="0">
              <a:schemeClr val="bg1">
                <a:alpha val="74998"/>
              </a:schemeClr>
            </a:outerShdw>
          </a:effec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dirty="0"/>
              <a:t>	Use a tool box, tool-holder, belt or pouch,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400" dirty="0"/>
              <a:t>	this will protect the person and the tool</a:t>
            </a:r>
          </a:p>
          <a:p>
            <a:pPr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sz="2400" dirty="0"/>
              <a:t>	Carry pointed or sharp tools with the point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400" dirty="0"/>
              <a:t>	or cutting edge away from the body</a:t>
            </a:r>
          </a:p>
          <a:p>
            <a:pPr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sz="2400" dirty="0"/>
              <a:t>	Do not carry tools by hand up ladders</a:t>
            </a:r>
          </a:p>
          <a:p>
            <a:pPr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sz="2400" dirty="0"/>
              <a:t>	Do not lay tools down where people can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400" dirty="0"/>
              <a:t>    trip on them or they can fall on someone</a:t>
            </a: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endParaRPr lang="en-US" sz="2400" dirty="0"/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sz="2400" dirty="0"/>
              <a:t>    Hand tools off, do not throw them</a:t>
            </a:r>
          </a:p>
        </p:txBody>
      </p:sp>
      <p:sp>
        <p:nvSpPr>
          <p:cNvPr id="69636" name="WordArt 4" descr="Oak"/>
          <p:cNvSpPr>
            <a:spLocks noChangeArrowheads="1" noChangeShapeType="1" noTextEdit="1"/>
          </p:cNvSpPr>
          <p:nvPr/>
        </p:nvSpPr>
        <p:spPr bwMode="auto">
          <a:xfrm>
            <a:off x="1752600" y="570706"/>
            <a:ext cx="4800600" cy="839788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6958"/>
              </a:avLst>
            </a:prstTxWarp>
          </a:bodyPr>
          <a:lstStyle/>
          <a:p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blurRad="63500" dist="28398" dir="9206097" algn="ctr" rotWithShape="0">
                    <a:srgbClr val="4D4D4D">
                      <a:alpha val="74998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Carrying or Transporting Tools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FCCBD-DA22-3F42-8218-18CD08C3AFAD}" type="slidenum">
              <a:rPr lang="en-US"/>
              <a:pPr/>
              <a:t>14</a:t>
            </a:fld>
            <a:endParaRPr lang="en-US"/>
          </a:p>
        </p:txBody>
      </p:sp>
      <p:sp>
        <p:nvSpPr>
          <p:cNvPr id="7270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1066800" y="2247900"/>
            <a:ext cx="7391400" cy="2819400"/>
          </a:xfrm>
          <a:noFill/>
          <a:ln>
            <a:miter lim="800000"/>
            <a:headEnd/>
            <a:tailEnd/>
          </a:ln>
          <a:effectLst>
            <a:outerShdw blurRad="63500" dist="17961" dir="2700000" algn="ctr" rotWithShape="0">
              <a:schemeClr val="bg1">
                <a:alpha val="74998"/>
              </a:schemeClr>
            </a:outerShdw>
          </a:effec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70000"/>
              </a:lnSpc>
              <a:spcBef>
                <a:spcPct val="5000"/>
              </a:spcBef>
              <a:buFontTx/>
              <a:buNone/>
            </a:pPr>
            <a:r>
              <a:rPr lang="en-US" sz="2400" dirty="0"/>
              <a:t>	Select and use the appropriate PPE (i.e., </a:t>
            </a:r>
          </a:p>
          <a:p>
            <a:pPr algn="ctr">
              <a:lnSpc>
                <a:spcPct val="70000"/>
              </a:lnSpc>
              <a:spcBef>
                <a:spcPct val="5000"/>
              </a:spcBef>
              <a:buFontTx/>
              <a:buNone/>
            </a:pPr>
            <a:r>
              <a:rPr lang="en-US" sz="2400" dirty="0"/>
              <a:t>	safety glasses, leather gloves, steel toed shoes)</a:t>
            </a:r>
          </a:p>
          <a:p>
            <a:pPr algn="ctr">
              <a:lnSpc>
                <a:spcPct val="70000"/>
              </a:lnSpc>
              <a:spcBef>
                <a:spcPct val="5000"/>
              </a:spcBef>
              <a:buFontTx/>
              <a:buNone/>
            </a:pPr>
            <a:endParaRPr lang="en-US" sz="2400" dirty="0"/>
          </a:p>
          <a:p>
            <a:pPr algn="ctr">
              <a:lnSpc>
                <a:spcPct val="70000"/>
              </a:lnSpc>
              <a:spcBef>
                <a:spcPct val="5000"/>
              </a:spcBef>
              <a:buFontTx/>
              <a:buNone/>
            </a:pPr>
            <a:r>
              <a:rPr lang="en-US" sz="2400" dirty="0"/>
              <a:t>	Read and follow the manufacturer’s instructions</a:t>
            </a:r>
          </a:p>
          <a:p>
            <a:pPr algn="ctr">
              <a:lnSpc>
                <a:spcPct val="70000"/>
              </a:lnSpc>
              <a:spcBef>
                <a:spcPct val="5000"/>
              </a:spcBef>
              <a:buFontTx/>
              <a:buNone/>
            </a:pPr>
            <a:endParaRPr lang="en-US" sz="2400" dirty="0"/>
          </a:p>
          <a:p>
            <a:pPr algn="ctr">
              <a:lnSpc>
                <a:spcPct val="70000"/>
              </a:lnSpc>
              <a:spcBef>
                <a:spcPct val="5000"/>
              </a:spcBef>
              <a:buFontTx/>
              <a:buNone/>
            </a:pPr>
            <a:r>
              <a:rPr lang="en-US" sz="2400" dirty="0"/>
              <a:t>	Create a safe work area by keeping people at a safe </a:t>
            </a:r>
          </a:p>
          <a:p>
            <a:pPr algn="ctr">
              <a:lnSpc>
                <a:spcPct val="70000"/>
              </a:lnSpc>
              <a:spcBef>
                <a:spcPct val="5000"/>
              </a:spcBef>
              <a:buFontTx/>
              <a:buNone/>
            </a:pPr>
            <a:r>
              <a:rPr lang="en-US" sz="2400" dirty="0"/>
              <a:t>	distance and removing objects that may get in the way</a:t>
            </a:r>
          </a:p>
          <a:p>
            <a:pPr algn="ctr">
              <a:lnSpc>
                <a:spcPct val="70000"/>
              </a:lnSpc>
              <a:spcBef>
                <a:spcPct val="5000"/>
              </a:spcBef>
              <a:buFontTx/>
              <a:buNone/>
            </a:pPr>
            <a:endParaRPr lang="en-US" sz="2400" dirty="0"/>
          </a:p>
          <a:p>
            <a:pPr algn="ctr">
              <a:lnSpc>
                <a:spcPct val="70000"/>
              </a:lnSpc>
              <a:spcBef>
                <a:spcPct val="5000"/>
              </a:spcBef>
              <a:buFontTx/>
              <a:buNone/>
            </a:pPr>
            <a:r>
              <a:rPr lang="en-US" sz="2400" dirty="0"/>
              <a:t>	Use the tool as it is attended to be used (i.e., </a:t>
            </a:r>
          </a:p>
          <a:p>
            <a:pPr algn="ctr">
              <a:lnSpc>
                <a:spcPct val="70000"/>
              </a:lnSpc>
              <a:spcBef>
                <a:spcPct val="5000"/>
              </a:spcBef>
              <a:buFontTx/>
              <a:buNone/>
            </a:pPr>
            <a:r>
              <a:rPr lang="en-US" sz="2400" dirty="0"/>
              <a:t>	don’t use a screwdriver as a punch, pry or wedge)</a:t>
            </a:r>
          </a:p>
        </p:txBody>
      </p:sp>
      <p:sp>
        <p:nvSpPr>
          <p:cNvPr id="72708" name="WordArt 4" descr="Oak"/>
          <p:cNvSpPr>
            <a:spLocks noChangeArrowheads="1" noChangeShapeType="1" noTextEdit="1"/>
          </p:cNvSpPr>
          <p:nvPr/>
        </p:nvSpPr>
        <p:spPr bwMode="auto">
          <a:xfrm>
            <a:off x="3276600" y="914400"/>
            <a:ext cx="4572000" cy="838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4806"/>
              </a:avLst>
            </a:prstTxWarp>
          </a:bodyPr>
          <a:lstStyle/>
          <a:p>
            <a:r>
              <a:rPr lang="en-US" sz="3600" kern="10">
                <a:ln w="9525">
                  <a:noFill/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blurRad="63500" dist="28398" dir="9206097" algn="ctr" rotWithShape="0">
                    <a:srgbClr val="4D4D4D">
                      <a:alpha val="74998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Using Hand Tools</a:t>
            </a:r>
          </a:p>
        </p:txBody>
      </p:sp>
      <p:pic>
        <p:nvPicPr>
          <p:cNvPr id="72716" name="Picture 12" descr="untitle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2362200"/>
            <a:ext cx="457200" cy="338138"/>
          </a:xfrm>
          <a:prstGeom prst="rect">
            <a:avLst/>
          </a:prstGeom>
          <a:noFill/>
        </p:spPr>
      </p:pic>
      <p:pic>
        <p:nvPicPr>
          <p:cNvPr id="72717" name="Picture 13" descr="untitle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3162300"/>
            <a:ext cx="457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8" name="Picture 14" descr="untitle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3657600"/>
            <a:ext cx="457200" cy="338138"/>
          </a:xfrm>
          <a:prstGeom prst="rect">
            <a:avLst/>
          </a:prstGeom>
          <a:noFill/>
        </p:spPr>
      </p:pic>
      <p:pic>
        <p:nvPicPr>
          <p:cNvPr id="72719" name="Picture 15" descr="untitle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4495800"/>
            <a:ext cx="457200" cy="33813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104EF-9C06-484B-9939-BB54BA2BCDBB}" type="slidenum">
              <a:rPr lang="en-US"/>
              <a:pPr/>
              <a:t>15</a:t>
            </a:fld>
            <a:endParaRPr lang="en-US"/>
          </a:p>
        </p:txBody>
      </p:sp>
      <p:sp>
        <p:nvSpPr>
          <p:cNvPr id="7373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2209800"/>
            <a:ext cx="7772400" cy="2895600"/>
          </a:xfrm>
          <a:noFill/>
          <a:ln>
            <a:miter lim="800000"/>
            <a:headEnd/>
            <a:tailEnd/>
          </a:ln>
          <a:effectLst>
            <a:outerShdw blurRad="63500" dist="17961" dir="2700000" algn="ctr" rotWithShape="0">
              <a:schemeClr val="bg1">
                <a:alpha val="74998"/>
              </a:schemeClr>
            </a:outerShdw>
          </a:effec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5000"/>
              </a:spcBef>
              <a:buFontTx/>
              <a:buNone/>
            </a:pPr>
            <a:r>
              <a:rPr lang="en-US" sz="2400"/>
              <a:t>Disconnect electric cords when working on or </a:t>
            </a:r>
          </a:p>
          <a:p>
            <a:pPr algn="ctr">
              <a:lnSpc>
                <a:spcPct val="90000"/>
              </a:lnSpc>
              <a:spcBef>
                <a:spcPct val="5000"/>
              </a:spcBef>
              <a:buFontTx/>
              <a:buNone/>
            </a:pPr>
            <a:r>
              <a:rPr lang="en-US" sz="2400"/>
              <a:t>around electric appliances</a:t>
            </a:r>
          </a:p>
          <a:p>
            <a:pPr algn="ctr">
              <a:lnSpc>
                <a:spcPct val="90000"/>
              </a:lnSpc>
              <a:spcBef>
                <a:spcPct val="5000"/>
              </a:spcBef>
              <a:buFontTx/>
              <a:buNone/>
            </a:pPr>
            <a:endParaRPr lang="en-US" sz="2400"/>
          </a:p>
          <a:p>
            <a:pPr algn="ctr">
              <a:lnSpc>
                <a:spcPct val="90000"/>
              </a:lnSpc>
              <a:spcBef>
                <a:spcPct val="5000"/>
              </a:spcBef>
              <a:buFontTx/>
              <a:buNone/>
            </a:pPr>
            <a:r>
              <a:rPr lang="en-US" sz="2400"/>
              <a:t>	Use the correct size tool for the job (i.e. match the screwdriver with the screw head)</a:t>
            </a:r>
          </a:p>
          <a:p>
            <a:pPr algn="ctr">
              <a:lnSpc>
                <a:spcPct val="90000"/>
              </a:lnSpc>
              <a:spcBef>
                <a:spcPct val="5000"/>
              </a:spcBef>
              <a:buFontTx/>
              <a:buNone/>
            </a:pPr>
            <a:endParaRPr lang="en-US" sz="2400"/>
          </a:p>
          <a:p>
            <a:pPr algn="ctr">
              <a:lnSpc>
                <a:spcPct val="90000"/>
              </a:lnSpc>
              <a:spcBef>
                <a:spcPct val="5000"/>
              </a:spcBef>
              <a:buFontTx/>
              <a:buNone/>
            </a:pPr>
            <a:r>
              <a:rPr lang="en-US" sz="2400"/>
              <a:t>	Pull wrenches and levers towards yourself-this </a:t>
            </a:r>
          </a:p>
          <a:p>
            <a:pPr algn="ctr">
              <a:lnSpc>
                <a:spcPct val="90000"/>
              </a:lnSpc>
              <a:spcBef>
                <a:spcPct val="5000"/>
              </a:spcBef>
              <a:buFontTx/>
              <a:buNone/>
            </a:pPr>
            <a:r>
              <a:rPr lang="en-US" sz="2400"/>
              <a:t>will provide better control</a:t>
            </a:r>
          </a:p>
        </p:txBody>
      </p:sp>
      <p:sp>
        <p:nvSpPr>
          <p:cNvPr id="73734" name="WordArt 6" descr="Oak"/>
          <p:cNvSpPr>
            <a:spLocks noChangeArrowheads="1" noChangeShapeType="1" noTextEdit="1"/>
          </p:cNvSpPr>
          <p:nvPr/>
        </p:nvSpPr>
        <p:spPr bwMode="auto">
          <a:xfrm>
            <a:off x="3276600" y="914400"/>
            <a:ext cx="4648200" cy="838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4806"/>
              </a:avLst>
            </a:prstTxWarp>
          </a:bodyPr>
          <a:lstStyle/>
          <a:p>
            <a:r>
              <a:rPr lang="en-US" sz="3600" kern="10">
                <a:ln w="9525">
                  <a:noFill/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blurRad="63500" dist="28398" dir="9206097" algn="ctr" rotWithShape="0">
                    <a:srgbClr val="4D4D4D">
                      <a:alpha val="74998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Using Hand Power Tools</a:t>
            </a:r>
          </a:p>
        </p:txBody>
      </p:sp>
      <p:pic>
        <p:nvPicPr>
          <p:cNvPr id="73735" name="Picture 7" descr="saw%20ji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2286000"/>
            <a:ext cx="301625" cy="304800"/>
          </a:xfrm>
          <a:prstGeom prst="rect">
            <a:avLst/>
          </a:prstGeom>
          <a:noFill/>
        </p:spPr>
      </p:pic>
      <p:pic>
        <p:nvPicPr>
          <p:cNvPr id="73736" name="Picture 8" descr="saw%20ji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3325813"/>
            <a:ext cx="301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7" name="Picture 9" descr="saw%20ji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4343400"/>
            <a:ext cx="301625" cy="3048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DC3C2-4A2E-8C4E-B16B-2F908379713B}" type="slidenum">
              <a:rPr lang="en-US"/>
              <a:pPr/>
              <a:t>16</a:t>
            </a:fld>
            <a:endParaRPr lang="en-US"/>
          </a:p>
        </p:txBody>
      </p:sp>
      <p:sp>
        <p:nvSpPr>
          <p:cNvPr id="7475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2438400"/>
            <a:ext cx="7772400" cy="2743200"/>
          </a:xfrm>
          <a:noFill/>
          <a:ln>
            <a:miter lim="800000"/>
            <a:headEnd/>
            <a:tailEnd/>
          </a:ln>
          <a:effectLst>
            <a:outerShdw blurRad="63500" dist="17961" dir="2700000" algn="ctr" rotWithShape="0">
              <a:schemeClr val="bg1">
                <a:alpha val="74998"/>
              </a:schemeClr>
            </a:outerShdw>
          </a:effec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75000"/>
              </a:lnSpc>
              <a:spcBef>
                <a:spcPct val="5000"/>
              </a:spcBef>
              <a:buFontTx/>
              <a:buNone/>
            </a:pPr>
            <a:r>
              <a:rPr lang="en-US" sz="2400" dirty="0"/>
              <a:t>	Select and use the appropriate PPE (i.e., </a:t>
            </a:r>
          </a:p>
          <a:p>
            <a:pPr algn="ctr">
              <a:lnSpc>
                <a:spcPct val="75000"/>
              </a:lnSpc>
              <a:spcBef>
                <a:spcPct val="5000"/>
              </a:spcBef>
              <a:buFontTx/>
              <a:buNone/>
            </a:pPr>
            <a:r>
              <a:rPr lang="en-US" sz="2400" dirty="0"/>
              <a:t>safety glasses and ear plugs, steel toed shoes)</a:t>
            </a:r>
          </a:p>
          <a:p>
            <a:pPr algn="ctr">
              <a:lnSpc>
                <a:spcPct val="75000"/>
              </a:lnSpc>
              <a:spcBef>
                <a:spcPct val="5000"/>
              </a:spcBef>
              <a:buFontTx/>
              <a:buNone/>
            </a:pPr>
            <a:endParaRPr lang="en-US" sz="2400" dirty="0"/>
          </a:p>
          <a:p>
            <a:pPr algn="ctr">
              <a:lnSpc>
                <a:spcPct val="75000"/>
              </a:lnSpc>
              <a:spcBef>
                <a:spcPct val="5000"/>
              </a:spcBef>
              <a:buFontTx/>
              <a:buNone/>
            </a:pPr>
            <a:r>
              <a:rPr lang="en-US" sz="2400" dirty="0"/>
              <a:t>	Read and follow the manufacturer’s instructions</a:t>
            </a:r>
          </a:p>
          <a:p>
            <a:pPr algn="ctr">
              <a:lnSpc>
                <a:spcPct val="75000"/>
              </a:lnSpc>
              <a:spcBef>
                <a:spcPct val="5000"/>
              </a:spcBef>
              <a:buFontTx/>
              <a:buNone/>
            </a:pPr>
            <a:endParaRPr lang="en-US" sz="2400" dirty="0"/>
          </a:p>
          <a:p>
            <a:pPr algn="ctr">
              <a:lnSpc>
                <a:spcPct val="75000"/>
              </a:lnSpc>
              <a:spcBef>
                <a:spcPct val="5000"/>
              </a:spcBef>
              <a:buFontTx/>
              <a:buNone/>
            </a:pPr>
            <a:r>
              <a:rPr lang="en-US" sz="2400" dirty="0"/>
              <a:t>	Create a safe work area by keeping people at a safe distance and removing objects that may get in the way</a:t>
            </a:r>
          </a:p>
          <a:p>
            <a:pPr algn="ctr">
              <a:lnSpc>
                <a:spcPct val="75000"/>
              </a:lnSpc>
              <a:spcBef>
                <a:spcPct val="5000"/>
              </a:spcBef>
              <a:buFontTx/>
              <a:buNone/>
            </a:pPr>
            <a:endParaRPr lang="en-US" sz="2400" dirty="0"/>
          </a:p>
          <a:p>
            <a:pPr algn="ctr">
              <a:lnSpc>
                <a:spcPct val="75000"/>
              </a:lnSpc>
              <a:spcBef>
                <a:spcPct val="5000"/>
              </a:spcBef>
              <a:buFontTx/>
              <a:buNone/>
            </a:pPr>
            <a:r>
              <a:rPr lang="en-US" sz="2400" dirty="0"/>
              <a:t>	Use the tool as it is attended to be used</a:t>
            </a:r>
          </a:p>
        </p:txBody>
      </p:sp>
      <p:sp>
        <p:nvSpPr>
          <p:cNvPr id="74756" name="WordArt 4" descr="Oak"/>
          <p:cNvSpPr>
            <a:spLocks noChangeArrowheads="1" noChangeShapeType="1" noTextEdit="1"/>
          </p:cNvSpPr>
          <p:nvPr/>
        </p:nvSpPr>
        <p:spPr bwMode="auto">
          <a:xfrm>
            <a:off x="1905000" y="495300"/>
            <a:ext cx="4648200" cy="838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4806"/>
              </a:avLst>
            </a:prstTxWarp>
          </a:bodyPr>
          <a:lstStyle/>
          <a:p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blurRad="63500" dist="28398" dir="9206097" algn="ctr" rotWithShape="0">
                    <a:srgbClr val="4D4D4D">
                      <a:alpha val="74998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Using Hand Power Tools</a:t>
            </a:r>
          </a:p>
        </p:txBody>
      </p:sp>
      <p:graphicFrame>
        <p:nvGraphicFramePr>
          <p:cNvPr id="74767" name="Object 15"/>
          <p:cNvGraphicFramePr>
            <a:graphicFrameLocks noChangeAspect="1"/>
          </p:cNvGraphicFramePr>
          <p:nvPr/>
        </p:nvGraphicFramePr>
        <p:xfrm>
          <a:off x="1828800" y="2457450"/>
          <a:ext cx="415925" cy="263525"/>
        </p:xfrm>
        <a:graphic>
          <a:graphicData uri="http://schemas.openxmlformats.org/presentationml/2006/ole">
            <p:oleObj spid="_x0000_s29698" name="Bitmap Image" r:id="rId4" imgW="1247619" imgH="790476" progId="Paint.Picture">
              <p:embed/>
            </p:oleObj>
          </a:graphicData>
        </a:graphic>
      </p:graphicFrame>
      <p:graphicFrame>
        <p:nvGraphicFramePr>
          <p:cNvPr id="74769" name="Object 17"/>
          <p:cNvGraphicFramePr>
            <a:graphicFrameLocks noChangeAspect="1"/>
          </p:cNvGraphicFramePr>
          <p:nvPr/>
        </p:nvGraphicFramePr>
        <p:xfrm>
          <a:off x="1352550" y="3381375"/>
          <a:ext cx="415925" cy="263525"/>
        </p:xfrm>
        <a:graphic>
          <a:graphicData uri="http://schemas.openxmlformats.org/presentationml/2006/ole">
            <p:oleObj spid="_x0000_s29699" name="Bitmap Image" r:id="rId5" imgW="1247619" imgH="790476" progId="Paint.Picture">
              <p:embed/>
            </p:oleObj>
          </a:graphicData>
        </a:graphic>
      </p:graphicFrame>
      <p:graphicFrame>
        <p:nvGraphicFramePr>
          <p:cNvPr id="74770" name="Object 18"/>
          <p:cNvGraphicFramePr>
            <a:graphicFrameLocks noChangeAspect="1"/>
          </p:cNvGraphicFramePr>
          <p:nvPr/>
        </p:nvGraphicFramePr>
        <p:xfrm>
          <a:off x="1169988" y="3930650"/>
          <a:ext cx="415925" cy="263525"/>
        </p:xfrm>
        <a:graphic>
          <a:graphicData uri="http://schemas.openxmlformats.org/presentationml/2006/ole">
            <p:oleObj spid="_x0000_s29700" name="Bitmap Image" r:id="rId6" imgW="1247619" imgH="790476" progId="Paint.Picture">
              <p:embed/>
            </p:oleObj>
          </a:graphicData>
        </a:graphic>
      </p:graphicFrame>
      <p:graphicFrame>
        <p:nvGraphicFramePr>
          <p:cNvPr id="74771" name="Object 19"/>
          <p:cNvGraphicFramePr>
            <a:graphicFrameLocks noChangeAspect="1"/>
          </p:cNvGraphicFramePr>
          <p:nvPr/>
        </p:nvGraphicFramePr>
        <p:xfrm>
          <a:off x="1905000" y="4816475"/>
          <a:ext cx="415925" cy="263525"/>
        </p:xfrm>
        <a:graphic>
          <a:graphicData uri="http://schemas.openxmlformats.org/presentationml/2006/ole">
            <p:oleObj spid="_x0000_s29701" name="Bitmap Image" r:id="rId7" imgW="1247619" imgH="790476" progId="Paint.Picture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3B8B9-7018-6E40-A775-96A9F9D7EED8}" type="slidenum">
              <a:rPr lang="en-US"/>
              <a:pPr/>
              <a:t>17</a:t>
            </a:fld>
            <a:endParaRPr lang="en-US"/>
          </a:p>
        </p:txBody>
      </p:sp>
      <p:sp>
        <p:nvSpPr>
          <p:cNvPr id="7577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1040555" y="2320925"/>
            <a:ext cx="7181850" cy="3657600"/>
          </a:xfrm>
          <a:noFill/>
          <a:ln>
            <a:miter lim="800000"/>
            <a:headEnd/>
            <a:tailEnd/>
          </a:ln>
          <a:effectLst>
            <a:outerShdw blurRad="63500" dist="17961" dir="2700000" algn="ctr" rotWithShape="0">
              <a:schemeClr val="bg1">
                <a:alpha val="74998"/>
              </a:schemeClr>
            </a:outerShdw>
          </a:effec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algn="ctr">
              <a:lnSpc>
                <a:spcPct val="85000"/>
              </a:lnSpc>
              <a:spcBef>
                <a:spcPct val="5000"/>
              </a:spcBef>
              <a:buFontTx/>
              <a:buNone/>
            </a:pPr>
            <a:r>
              <a:rPr lang="en-US" sz="2400" dirty="0"/>
              <a:t>	Make sure the power cord is not in the path of </a:t>
            </a:r>
          </a:p>
          <a:p>
            <a:pPr algn="ctr">
              <a:lnSpc>
                <a:spcPct val="85000"/>
              </a:lnSpc>
              <a:spcBef>
                <a:spcPct val="5000"/>
              </a:spcBef>
              <a:buFontTx/>
              <a:buNone/>
            </a:pPr>
            <a:r>
              <a:rPr lang="en-US" sz="2400" dirty="0"/>
              <a:t>blades or other cutting implements</a:t>
            </a:r>
          </a:p>
          <a:p>
            <a:pPr algn="ctr">
              <a:lnSpc>
                <a:spcPct val="85000"/>
              </a:lnSpc>
              <a:spcBef>
                <a:spcPct val="5000"/>
              </a:spcBef>
              <a:buFontTx/>
              <a:buNone/>
            </a:pPr>
            <a:endParaRPr lang="en-US" sz="2400" dirty="0"/>
          </a:p>
          <a:p>
            <a:pPr algn="ctr">
              <a:lnSpc>
                <a:spcPct val="85000"/>
              </a:lnSpc>
              <a:spcBef>
                <a:spcPct val="5000"/>
              </a:spcBef>
              <a:buFontTx/>
              <a:buNone/>
            </a:pPr>
            <a:r>
              <a:rPr lang="en-US" sz="2400" dirty="0"/>
              <a:t>	Avoid placing cords or hoses where they </a:t>
            </a:r>
          </a:p>
          <a:p>
            <a:pPr algn="ctr">
              <a:lnSpc>
                <a:spcPct val="85000"/>
              </a:lnSpc>
              <a:spcBef>
                <a:spcPct val="5000"/>
              </a:spcBef>
              <a:buFontTx/>
              <a:buNone/>
            </a:pPr>
            <a:r>
              <a:rPr lang="en-US" sz="2400" dirty="0"/>
              <a:t>will be a tripping hazard</a:t>
            </a:r>
          </a:p>
          <a:p>
            <a:pPr algn="ctr">
              <a:lnSpc>
                <a:spcPct val="85000"/>
              </a:lnSpc>
              <a:spcBef>
                <a:spcPct val="5000"/>
              </a:spcBef>
              <a:buFontTx/>
              <a:buNone/>
            </a:pPr>
            <a:endParaRPr lang="en-US" sz="2400" dirty="0"/>
          </a:p>
          <a:p>
            <a:pPr algn="ctr">
              <a:lnSpc>
                <a:spcPct val="85000"/>
              </a:lnSpc>
              <a:spcBef>
                <a:spcPct val="5000"/>
              </a:spcBef>
              <a:buFontTx/>
              <a:buNone/>
            </a:pPr>
            <a:r>
              <a:rPr lang="en-US" sz="2400" dirty="0"/>
              <a:t>	Never unplug a power tool with the switch </a:t>
            </a:r>
          </a:p>
          <a:p>
            <a:pPr algn="ctr">
              <a:lnSpc>
                <a:spcPct val="85000"/>
              </a:lnSpc>
              <a:spcBef>
                <a:spcPct val="5000"/>
              </a:spcBef>
              <a:buFontTx/>
              <a:buNone/>
            </a:pPr>
            <a:r>
              <a:rPr lang="en-US" sz="2400" dirty="0"/>
              <a:t>in the on position</a:t>
            </a:r>
          </a:p>
          <a:p>
            <a:pPr algn="ctr">
              <a:lnSpc>
                <a:spcPct val="85000"/>
              </a:lnSpc>
              <a:spcBef>
                <a:spcPct val="5000"/>
              </a:spcBef>
              <a:buFontTx/>
              <a:buNone/>
            </a:pPr>
            <a:endParaRPr lang="en-US" sz="2400" dirty="0"/>
          </a:p>
          <a:p>
            <a:pPr algn="ctr">
              <a:lnSpc>
                <a:spcPct val="85000"/>
              </a:lnSpc>
              <a:spcBef>
                <a:spcPct val="5000"/>
              </a:spcBef>
              <a:buFontTx/>
              <a:buNone/>
            </a:pPr>
            <a:r>
              <a:rPr lang="en-US" sz="2400" dirty="0"/>
              <a:t>	Use a ground fault circuit interrupters </a:t>
            </a:r>
          </a:p>
          <a:p>
            <a:pPr algn="ctr">
              <a:lnSpc>
                <a:spcPct val="85000"/>
              </a:lnSpc>
              <a:spcBef>
                <a:spcPct val="5000"/>
              </a:spcBef>
              <a:buFontTx/>
              <a:buNone/>
            </a:pPr>
            <a:r>
              <a:rPr lang="en-US" sz="2400" dirty="0"/>
              <a:t>when working in wet areas</a:t>
            </a:r>
          </a:p>
        </p:txBody>
      </p:sp>
      <p:sp>
        <p:nvSpPr>
          <p:cNvPr id="75781" name="WordArt 5" descr="Oak"/>
          <p:cNvSpPr>
            <a:spLocks noChangeArrowheads="1" noChangeShapeType="1" noTextEdit="1"/>
          </p:cNvSpPr>
          <p:nvPr/>
        </p:nvSpPr>
        <p:spPr bwMode="auto">
          <a:xfrm>
            <a:off x="2146300" y="495300"/>
            <a:ext cx="4648200" cy="838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4806"/>
              </a:avLst>
            </a:prstTxWarp>
          </a:bodyPr>
          <a:lstStyle/>
          <a:p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blurRad="63500" dist="28398" dir="9206097" algn="ctr" rotWithShape="0">
                    <a:srgbClr val="4D4D4D">
                      <a:alpha val="74998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Using Hand Power Tools</a:t>
            </a:r>
          </a:p>
        </p:txBody>
      </p:sp>
      <p:pic>
        <p:nvPicPr>
          <p:cNvPr id="75795" name="Picture 19" descr="untitle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7EEEE"/>
              </a:clrFrom>
              <a:clrTo>
                <a:srgbClr val="E7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0688" y="2165350"/>
            <a:ext cx="241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96" name="Picture 20" descr="untitle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7EEEE"/>
              </a:clrFrom>
              <a:clrTo>
                <a:srgbClr val="E7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3162300"/>
            <a:ext cx="241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97" name="Picture 21" descr="untitle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7EEEE"/>
              </a:clrFrom>
              <a:clrTo>
                <a:srgbClr val="E7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4149725"/>
            <a:ext cx="241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98" name="Picture 22" descr="untitle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7EEEE"/>
              </a:clrFrom>
              <a:clrTo>
                <a:srgbClr val="E7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5145088"/>
            <a:ext cx="241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21A65-8E95-B444-AF74-663F6888DA1A}" type="slidenum">
              <a:rPr lang="en-US"/>
              <a:pPr/>
              <a:t>18</a:t>
            </a:fld>
            <a:endParaRPr lang="en-US"/>
          </a:p>
        </p:txBody>
      </p:sp>
      <p:sp>
        <p:nvSpPr>
          <p:cNvPr id="7680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1209675" y="2209800"/>
            <a:ext cx="6724650" cy="3200400"/>
          </a:xfrm>
          <a:noFill/>
          <a:ln>
            <a:miter lim="800000"/>
            <a:headEnd/>
            <a:tailEnd/>
          </a:ln>
          <a:effectLst>
            <a:outerShdw blurRad="63500" dist="17961" dir="2700000" algn="ctr" rotWithShape="0">
              <a:schemeClr val="bg1">
                <a:alpha val="74998"/>
              </a:schemeClr>
            </a:outerShdw>
          </a:effec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spcBef>
                <a:spcPct val="5000"/>
              </a:spcBef>
              <a:buFontTx/>
              <a:buNone/>
            </a:pPr>
            <a:r>
              <a:rPr lang="en-US" sz="2400"/>
              <a:t>	Make sure guards are in place</a:t>
            </a:r>
          </a:p>
          <a:p>
            <a:pPr algn="ctr">
              <a:lnSpc>
                <a:spcPct val="80000"/>
              </a:lnSpc>
              <a:spcBef>
                <a:spcPct val="5000"/>
              </a:spcBef>
              <a:buFontTx/>
              <a:buNone/>
            </a:pPr>
            <a:endParaRPr lang="en-US" sz="2400"/>
          </a:p>
          <a:p>
            <a:pPr algn="ctr">
              <a:lnSpc>
                <a:spcPct val="80000"/>
              </a:lnSpc>
              <a:spcBef>
                <a:spcPct val="5000"/>
              </a:spcBef>
              <a:buFontTx/>
              <a:buNone/>
            </a:pPr>
            <a:r>
              <a:rPr lang="en-US" sz="2400"/>
              <a:t>	Do not over extend the arm-this can cause a </a:t>
            </a:r>
          </a:p>
          <a:p>
            <a:pPr algn="ctr">
              <a:lnSpc>
                <a:spcPct val="80000"/>
              </a:lnSpc>
              <a:spcBef>
                <a:spcPct val="5000"/>
              </a:spcBef>
              <a:buFontTx/>
              <a:buNone/>
            </a:pPr>
            <a:r>
              <a:rPr lang="en-US" sz="2400"/>
              <a:t>	loss of balance or control of the power tool</a:t>
            </a:r>
          </a:p>
          <a:p>
            <a:pPr algn="ctr">
              <a:lnSpc>
                <a:spcPct val="80000"/>
              </a:lnSpc>
              <a:spcBef>
                <a:spcPct val="5000"/>
              </a:spcBef>
              <a:buFontTx/>
              <a:buNone/>
            </a:pPr>
            <a:endParaRPr lang="en-US" sz="2400"/>
          </a:p>
          <a:p>
            <a:pPr algn="ctr">
              <a:lnSpc>
                <a:spcPct val="80000"/>
              </a:lnSpc>
              <a:spcBef>
                <a:spcPct val="5000"/>
              </a:spcBef>
              <a:buFontTx/>
              <a:buNone/>
            </a:pPr>
            <a:r>
              <a:rPr lang="en-US" sz="2400"/>
              <a:t>	Do not wear loose fitting cloths that can get </a:t>
            </a:r>
          </a:p>
          <a:p>
            <a:pPr algn="ctr">
              <a:lnSpc>
                <a:spcPct val="80000"/>
              </a:lnSpc>
              <a:spcBef>
                <a:spcPct val="5000"/>
              </a:spcBef>
              <a:buFontTx/>
              <a:buNone/>
            </a:pPr>
            <a:r>
              <a:rPr lang="en-US" sz="2400"/>
              <a:t>	caught in the power tool</a:t>
            </a:r>
          </a:p>
          <a:p>
            <a:pPr algn="ctr">
              <a:lnSpc>
                <a:spcPct val="80000"/>
              </a:lnSpc>
              <a:spcBef>
                <a:spcPct val="5000"/>
              </a:spcBef>
              <a:buFontTx/>
              <a:buNone/>
            </a:pPr>
            <a:endParaRPr lang="en-US" sz="2400"/>
          </a:p>
          <a:p>
            <a:pPr algn="ctr">
              <a:lnSpc>
                <a:spcPct val="80000"/>
              </a:lnSpc>
              <a:spcBef>
                <a:spcPct val="5000"/>
              </a:spcBef>
              <a:buFontTx/>
              <a:buNone/>
            </a:pPr>
            <a:r>
              <a:rPr lang="en-US" sz="2400"/>
              <a:t>	Unplug the power cord when changing </a:t>
            </a:r>
          </a:p>
          <a:p>
            <a:pPr algn="ctr">
              <a:lnSpc>
                <a:spcPct val="80000"/>
              </a:lnSpc>
              <a:spcBef>
                <a:spcPct val="5000"/>
              </a:spcBef>
              <a:buFontTx/>
              <a:buNone/>
            </a:pPr>
            <a:r>
              <a:rPr lang="en-US" sz="2400"/>
              <a:t>accessories</a:t>
            </a:r>
          </a:p>
        </p:txBody>
      </p:sp>
      <p:sp>
        <p:nvSpPr>
          <p:cNvPr id="76805" name="WordArt 5" descr="Oak"/>
          <p:cNvSpPr>
            <a:spLocks noChangeArrowheads="1" noChangeShapeType="1" noTextEdit="1"/>
          </p:cNvSpPr>
          <p:nvPr/>
        </p:nvSpPr>
        <p:spPr bwMode="auto">
          <a:xfrm>
            <a:off x="3276600" y="914400"/>
            <a:ext cx="4648200" cy="838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4806"/>
              </a:avLst>
            </a:prstTxWarp>
          </a:bodyPr>
          <a:lstStyle/>
          <a:p>
            <a:r>
              <a:rPr lang="en-US" sz="3600" kern="10">
                <a:ln w="9525">
                  <a:noFill/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blurRad="63500" dist="28398" dir="9206097" algn="ctr" rotWithShape="0">
                    <a:srgbClr val="4D4D4D">
                      <a:alpha val="74998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Using Hand Power Tools</a:t>
            </a:r>
          </a:p>
        </p:txBody>
      </p:sp>
      <p:pic>
        <p:nvPicPr>
          <p:cNvPr id="7680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2133600"/>
            <a:ext cx="533400" cy="39528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</p:pic>
      <p:pic>
        <p:nvPicPr>
          <p:cNvPr id="76810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819400"/>
            <a:ext cx="533400" cy="39528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</p:pic>
      <p:pic>
        <p:nvPicPr>
          <p:cNvPr id="76811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3733800"/>
            <a:ext cx="533400" cy="39528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</p:pic>
      <p:pic>
        <p:nvPicPr>
          <p:cNvPr id="76812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4648200"/>
            <a:ext cx="533400" cy="39528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EAED6-9C1A-864E-9D15-A5CF3FA2C709}" type="slidenum">
              <a:rPr lang="en-US"/>
              <a:pPr/>
              <a:t>19</a:t>
            </a:fld>
            <a:endParaRPr lang="en-US"/>
          </a:p>
        </p:txBody>
      </p:sp>
      <p:sp>
        <p:nvSpPr>
          <p:cNvPr id="7782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838200" y="2209800"/>
            <a:ext cx="7696200" cy="2438400"/>
          </a:xfrm>
          <a:noFill/>
          <a:ln>
            <a:miter lim="800000"/>
            <a:headEnd/>
            <a:tailEnd/>
          </a:ln>
          <a:effectLst>
            <a:outerShdw blurRad="63500" dist="17961" dir="2700000" algn="ctr" rotWithShape="0">
              <a:schemeClr val="bg1">
                <a:alpha val="74998"/>
              </a:schemeClr>
            </a:outerShdw>
          </a:effec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400"/>
              <a:t>	Never remove saws while blades are in motion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240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400"/>
              <a:t>	Do not place hands or fingers into the cutting area until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400"/>
              <a:t>the blade has stopped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240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400"/>
              <a:t>	Never carry a hand powered tool by the power cord</a:t>
            </a:r>
          </a:p>
          <a:p>
            <a:pPr algn="ctr">
              <a:lnSpc>
                <a:spcPct val="90000"/>
              </a:lnSpc>
            </a:pPr>
            <a:endParaRPr lang="en-US" sz="2400"/>
          </a:p>
        </p:txBody>
      </p:sp>
      <p:sp>
        <p:nvSpPr>
          <p:cNvPr id="77829" name="WordArt 5" descr="Oak"/>
          <p:cNvSpPr>
            <a:spLocks noChangeArrowheads="1" noChangeShapeType="1" noTextEdit="1"/>
          </p:cNvSpPr>
          <p:nvPr/>
        </p:nvSpPr>
        <p:spPr bwMode="auto">
          <a:xfrm>
            <a:off x="3276600" y="914400"/>
            <a:ext cx="4648200" cy="838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4806"/>
              </a:avLst>
            </a:prstTxWarp>
          </a:bodyPr>
          <a:lstStyle/>
          <a:p>
            <a:r>
              <a:rPr lang="en-US" sz="3600" kern="10">
                <a:ln w="9525">
                  <a:noFill/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blurRad="63500" dist="28398" dir="9206097" algn="ctr" rotWithShape="0">
                    <a:srgbClr val="4D4D4D">
                      <a:alpha val="74998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Using Hand Power Tools</a:t>
            </a:r>
          </a:p>
        </p:txBody>
      </p:sp>
      <p:pic>
        <p:nvPicPr>
          <p:cNvPr id="77833" name="Picture 9" descr="blade">
            <a:hlinkClick r:id="rId3" action="ppaction://hlinkpres?slideindex=1&amp;slidetitle=" highlightClick="1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2247900"/>
            <a:ext cx="304800" cy="304800"/>
          </a:xfrm>
          <a:prstGeom prst="rect">
            <a:avLst/>
          </a:prstGeom>
          <a:noFill/>
        </p:spPr>
      </p:pic>
      <p:pic>
        <p:nvPicPr>
          <p:cNvPr id="77834" name="Picture 10" descr="blade">
            <a:hlinkClick r:id="rId3" action="ppaction://hlinkpres?slideindex=1&amp;slidetitle=" highlightClick="1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3060700"/>
            <a:ext cx="304800" cy="304800"/>
          </a:xfrm>
          <a:prstGeom prst="rect">
            <a:avLst/>
          </a:prstGeom>
          <a:noFill/>
        </p:spPr>
      </p:pic>
      <p:pic>
        <p:nvPicPr>
          <p:cNvPr id="77835" name="Picture 11" descr="blade">
            <a:hlinkClick r:id="rId3" action="ppaction://hlinkpres?slideindex=1&amp;slidetitle=" highlightClick="1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4267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AE94A-F5F7-BA46-B278-49CBAB2DEF4D}" type="slidenum">
              <a:rPr lang="en-US"/>
              <a:pPr/>
              <a:t>2</a:t>
            </a:fld>
            <a:endParaRPr lang="en-US"/>
          </a:p>
        </p:txBody>
      </p:sp>
      <p:sp>
        <p:nvSpPr>
          <p:cNvPr id="57347" name="Rectangle 3"/>
          <p:cNvSpPr>
            <a:spLocks noChangeArrowheads="1"/>
          </p:cNvSpPr>
          <p:nvPr>
            <p:ph type="body" sz="half" idx="1"/>
          </p:nvPr>
        </p:nvSpPr>
        <p:spPr bwMode="auto">
          <a:xfrm>
            <a:off x="1617663" y="2608263"/>
            <a:ext cx="2667000" cy="2209800"/>
          </a:xfrm>
          <a:noFill/>
          <a:ln>
            <a:miter lim="800000"/>
            <a:headEnd/>
            <a:tailEnd/>
          </a:ln>
          <a:effectLst>
            <a:outerShdw blurRad="63500" dist="17961" dir="2700000" algn="ctr" rotWithShape="0">
              <a:schemeClr val="bg1">
                <a:alpha val="74998"/>
              </a:schemeClr>
            </a:outerShdw>
          </a:effec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/>
              <a:t>	Electric shock</a:t>
            </a:r>
          </a:p>
          <a:p>
            <a:pPr>
              <a:buFontTx/>
              <a:buNone/>
            </a:pPr>
            <a:r>
              <a:rPr lang="en-US"/>
              <a:t>	Amputation</a:t>
            </a:r>
          </a:p>
          <a:p>
            <a:pPr>
              <a:buFontTx/>
              <a:buNone/>
            </a:pPr>
            <a:r>
              <a:rPr lang="en-US"/>
              <a:t>	Eye injuries</a:t>
            </a:r>
          </a:p>
          <a:p>
            <a:pPr>
              <a:buFontTx/>
              <a:buNone/>
            </a:pPr>
            <a:r>
              <a:rPr lang="en-US"/>
              <a:t>	Hearing loss</a:t>
            </a:r>
          </a:p>
        </p:txBody>
      </p:sp>
      <p:sp>
        <p:nvSpPr>
          <p:cNvPr id="57348" name="Rectangle 4"/>
          <p:cNvSpPr>
            <a:spLocks noChangeArrowheads="1"/>
          </p:cNvSpPr>
          <p:nvPr>
            <p:ph type="body" sz="half" idx="2"/>
          </p:nvPr>
        </p:nvSpPr>
        <p:spPr bwMode="auto">
          <a:xfrm>
            <a:off x="4572000" y="2667000"/>
            <a:ext cx="3505200" cy="2057400"/>
          </a:xfrm>
          <a:noFill/>
          <a:ln>
            <a:miter lim="800000"/>
            <a:headEnd/>
            <a:tailEnd/>
          </a:ln>
          <a:effectLst>
            <a:outerShdw blurRad="63500" dist="17961" dir="2700000" algn="ctr" rotWithShape="0">
              <a:schemeClr val="bg1">
                <a:alpha val="74998"/>
              </a:schemeClr>
            </a:outerShdw>
          </a:effec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/>
              <a:t>	Puncture wounds</a:t>
            </a:r>
          </a:p>
          <a:p>
            <a:pPr>
              <a:buFontTx/>
              <a:buNone/>
            </a:pPr>
            <a:r>
              <a:rPr lang="en-US"/>
              <a:t>	Cuts and abrasions</a:t>
            </a:r>
          </a:p>
          <a:p>
            <a:pPr>
              <a:buFontTx/>
              <a:buNone/>
            </a:pPr>
            <a:r>
              <a:rPr lang="en-US"/>
              <a:t>	Contusions/crushing</a:t>
            </a:r>
          </a:p>
          <a:p>
            <a:pPr>
              <a:buFontTx/>
              <a:buNone/>
            </a:pPr>
            <a:r>
              <a:rPr lang="en-US"/>
              <a:t>	Burns</a:t>
            </a:r>
          </a:p>
        </p:txBody>
      </p:sp>
      <p:sp>
        <p:nvSpPr>
          <p:cNvPr id="57351" name="WordArt 7" descr="Oak"/>
          <p:cNvSpPr>
            <a:spLocks noChangeArrowheads="1" noChangeShapeType="1" noTextEdit="1"/>
          </p:cNvSpPr>
          <p:nvPr/>
        </p:nvSpPr>
        <p:spPr bwMode="auto">
          <a:xfrm>
            <a:off x="2743200" y="990600"/>
            <a:ext cx="5715000" cy="10668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r>
              <a:rPr lang="en-US" sz="3200" kern="10">
                <a:ln w="9525">
                  <a:noFill/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blurRad="63500" dist="28398" dir="9206097" algn="ctr" rotWithShape="0">
                    <a:srgbClr val="4D4D4D">
                      <a:alpha val="74998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Hazards Associated with</a:t>
            </a:r>
          </a:p>
          <a:p>
            <a:r>
              <a:rPr lang="en-US" sz="3200" kern="10">
                <a:ln w="9525">
                  <a:noFill/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blurRad="63500" dist="28398" dir="9206097" algn="ctr" rotWithShape="0">
                    <a:srgbClr val="4D4D4D">
                      <a:alpha val="74998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Hand &amp; Portable Power Tools</a:t>
            </a:r>
          </a:p>
        </p:txBody>
      </p:sp>
      <p:pic>
        <p:nvPicPr>
          <p:cNvPr id="5735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5263" y="2684463"/>
            <a:ext cx="533400" cy="39528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</p:pic>
      <p:pic>
        <p:nvPicPr>
          <p:cNvPr id="57355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5263" y="3197225"/>
            <a:ext cx="533400" cy="39528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</p:pic>
      <p:pic>
        <p:nvPicPr>
          <p:cNvPr id="57356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5263" y="3675063"/>
            <a:ext cx="533400" cy="39528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</p:pic>
      <p:pic>
        <p:nvPicPr>
          <p:cNvPr id="57357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5263" y="4208463"/>
            <a:ext cx="533400" cy="39528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</p:pic>
      <p:pic>
        <p:nvPicPr>
          <p:cNvPr id="57358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8963" y="2684463"/>
            <a:ext cx="533400" cy="39528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</p:pic>
      <p:pic>
        <p:nvPicPr>
          <p:cNvPr id="57359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8963" y="3248025"/>
            <a:ext cx="533400" cy="39528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</p:pic>
      <p:pic>
        <p:nvPicPr>
          <p:cNvPr id="57360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8963" y="3751263"/>
            <a:ext cx="533400" cy="39528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</p:pic>
      <p:pic>
        <p:nvPicPr>
          <p:cNvPr id="57361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8963" y="4240213"/>
            <a:ext cx="533400" cy="39528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E2300-1260-BA43-B786-17DAD7B7BE00}" type="slidenum">
              <a:rPr lang="en-US"/>
              <a:pPr/>
              <a:t>3</a:t>
            </a:fld>
            <a:endParaRPr lang="en-US"/>
          </a:p>
        </p:txBody>
      </p:sp>
      <p:sp>
        <p:nvSpPr>
          <p:cNvPr id="5837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1873250"/>
            <a:ext cx="7737475" cy="4343400"/>
          </a:xfrm>
          <a:noFill/>
          <a:ln>
            <a:miter lim="800000"/>
            <a:headEnd/>
            <a:tailEnd/>
          </a:ln>
          <a:effectLst>
            <a:outerShdw blurRad="63500" dist="17961" dir="2700000" algn="ctr" rotWithShape="0">
              <a:schemeClr val="bg1">
                <a:alpha val="74998"/>
              </a:schemeClr>
            </a:outerShdw>
          </a:effec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sz="2200" dirty="0"/>
              <a:t>			            </a:t>
            </a:r>
            <a:r>
              <a:rPr lang="en-US" dirty="0"/>
              <a:t>Electric Shock</a:t>
            </a:r>
          </a:p>
          <a:p>
            <a:pPr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sz="2200" dirty="0" smtClean="0"/>
              <a:t>	*Improper </a:t>
            </a:r>
            <a:r>
              <a:rPr lang="en-US" sz="2200" dirty="0"/>
              <a:t>grounding (removing the ground prong from the plug)</a:t>
            </a:r>
          </a:p>
          <a:p>
            <a:pPr>
              <a:lnSpc>
                <a:spcPct val="80000"/>
              </a:lnSpc>
              <a:spcBef>
                <a:spcPct val="10000"/>
              </a:spcBef>
              <a:buFontTx/>
              <a:buNone/>
            </a:pPr>
            <a:endParaRPr lang="en-US" sz="2200" dirty="0"/>
          </a:p>
          <a:p>
            <a:pPr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sz="2200" dirty="0" smtClean="0"/>
              <a:t>	*Not </a:t>
            </a:r>
            <a:r>
              <a:rPr lang="en-US" sz="2200" dirty="0"/>
              <a:t>unplugging equipment when changing accessories</a:t>
            </a:r>
          </a:p>
          <a:p>
            <a:pPr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sz="2200" dirty="0"/>
              <a:t>	Frayed cords</a:t>
            </a:r>
          </a:p>
          <a:p>
            <a:pPr>
              <a:lnSpc>
                <a:spcPct val="80000"/>
              </a:lnSpc>
              <a:spcBef>
                <a:spcPct val="10000"/>
              </a:spcBef>
              <a:buFontTx/>
              <a:buNone/>
            </a:pPr>
            <a:endParaRPr lang="en-US" sz="2200" dirty="0"/>
          </a:p>
          <a:p>
            <a:pPr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sz="2200" dirty="0" smtClean="0"/>
              <a:t>	*Pulling </a:t>
            </a:r>
            <a:r>
              <a:rPr lang="en-US" sz="2200" dirty="0"/>
              <a:t>on the cord to unplug the equipment</a:t>
            </a:r>
          </a:p>
          <a:p>
            <a:pPr>
              <a:lnSpc>
                <a:spcPct val="80000"/>
              </a:lnSpc>
              <a:spcBef>
                <a:spcPct val="10000"/>
              </a:spcBef>
              <a:buFontTx/>
              <a:buNone/>
            </a:pPr>
            <a:endParaRPr lang="en-US" sz="2200" dirty="0"/>
          </a:p>
          <a:p>
            <a:pPr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sz="2200" dirty="0" smtClean="0"/>
              <a:t>	*Standing </a:t>
            </a:r>
            <a:r>
              <a:rPr lang="en-US" sz="2200" dirty="0"/>
              <a:t>in water or wet surfaces</a:t>
            </a:r>
          </a:p>
          <a:p>
            <a:pPr>
              <a:lnSpc>
                <a:spcPct val="80000"/>
              </a:lnSpc>
              <a:spcBef>
                <a:spcPct val="10000"/>
              </a:spcBef>
              <a:buFontTx/>
              <a:buNone/>
            </a:pPr>
            <a:endParaRPr lang="en-US" sz="2200" dirty="0"/>
          </a:p>
          <a:p>
            <a:pPr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sz="2200" dirty="0" smtClean="0"/>
              <a:t>	*Not </a:t>
            </a:r>
            <a:r>
              <a:rPr lang="en-US" sz="2200" dirty="0"/>
              <a:t>using a ground fault circuit interrupter (GFCI)</a:t>
            </a:r>
          </a:p>
        </p:txBody>
      </p:sp>
      <p:sp>
        <p:nvSpPr>
          <p:cNvPr id="58372" name="WordArt 4" descr="Oak"/>
          <p:cNvSpPr>
            <a:spLocks noChangeArrowheads="1" noChangeShapeType="1" noTextEdit="1"/>
          </p:cNvSpPr>
          <p:nvPr/>
        </p:nvSpPr>
        <p:spPr bwMode="auto">
          <a:xfrm>
            <a:off x="3200400" y="914400"/>
            <a:ext cx="4724400" cy="839788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2606"/>
              </a:avLst>
            </a:prstTxWarp>
          </a:bodyPr>
          <a:lstStyle/>
          <a:p>
            <a:r>
              <a:rPr lang="en-US" sz="3600" kern="10">
                <a:ln w="9525">
                  <a:noFill/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blurRad="63500" dist="28398" dir="9206097" algn="ctr" rotWithShape="0">
                    <a:srgbClr val="4D4D4D">
                      <a:alpha val="74998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Common Causes of Injuries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ACE7B-9BEA-C047-835F-7650DD39E599}" type="slidenum">
              <a:rPr lang="en-US"/>
              <a:pPr/>
              <a:t>4</a:t>
            </a:fld>
            <a:endParaRPr lang="en-US"/>
          </a:p>
        </p:txBody>
      </p:sp>
      <p:sp>
        <p:nvSpPr>
          <p:cNvPr id="5939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44112" y="1919288"/>
            <a:ext cx="7696200" cy="2590800"/>
          </a:xfrm>
          <a:noFill/>
          <a:ln>
            <a:miter lim="800000"/>
            <a:headEnd/>
            <a:tailEnd/>
          </a:ln>
          <a:effectLst>
            <a:outerShdw blurRad="63500" dist="17961" dir="2700000" algn="ctr" rotWithShape="0">
              <a:schemeClr val="bg1">
                <a:alpha val="74998"/>
              </a:schemeClr>
            </a:outerShdw>
          </a:effec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>
              <a:buFontTx/>
              <a:buNone/>
            </a:pPr>
            <a:r>
              <a:rPr lang="en-US" sz="2100" dirty="0"/>
              <a:t>  Amputation, puncture wounds, cuts, abrasions, contusions and burns</a:t>
            </a:r>
          </a:p>
          <a:p>
            <a:pPr>
              <a:lnSpc>
                <a:spcPct val="140000"/>
              </a:lnSpc>
              <a:buFontTx/>
              <a:buNone/>
            </a:pPr>
            <a:r>
              <a:rPr lang="en-US" sz="2200" dirty="0"/>
              <a:t>			     </a:t>
            </a:r>
            <a:r>
              <a:rPr lang="en-US" sz="2200" dirty="0" smtClean="0"/>
              <a:t> Removal </a:t>
            </a:r>
            <a:r>
              <a:rPr lang="en-US" sz="2200" dirty="0"/>
              <a:t>of guards</a:t>
            </a:r>
          </a:p>
          <a:p>
            <a:pPr>
              <a:lnSpc>
                <a:spcPct val="140000"/>
              </a:lnSpc>
              <a:buFontTx/>
              <a:buNone/>
            </a:pPr>
            <a:r>
              <a:rPr lang="en-US" sz="2200" dirty="0"/>
              <a:t>		              Using damaged equipment</a:t>
            </a:r>
          </a:p>
          <a:p>
            <a:pPr>
              <a:lnSpc>
                <a:spcPct val="140000"/>
              </a:lnSpc>
              <a:buFontTx/>
              <a:buNone/>
            </a:pPr>
            <a:r>
              <a:rPr lang="en-US" sz="2200" dirty="0"/>
              <a:t>			 Improper use of equipment</a:t>
            </a:r>
          </a:p>
          <a:p>
            <a:pPr>
              <a:lnSpc>
                <a:spcPct val="140000"/>
              </a:lnSpc>
              <a:buFontTx/>
              <a:buNone/>
            </a:pPr>
            <a:r>
              <a:rPr lang="en-US" sz="2200" dirty="0"/>
              <a:t>			     Using the wrong tool</a:t>
            </a:r>
          </a:p>
        </p:txBody>
      </p:sp>
      <p:sp>
        <p:nvSpPr>
          <p:cNvPr id="59397" name="WordArt 5" descr="Oak"/>
          <p:cNvSpPr>
            <a:spLocks noChangeArrowheads="1" noChangeShapeType="1" noTextEdit="1"/>
          </p:cNvSpPr>
          <p:nvPr/>
        </p:nvSpPr>
        <p:spPr bwMode="auto">
          <a:xfrm>
            <a:off x="1916542" y="494506"/>
            <a:ext cx="4724400" cy="839788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2606"/>
              </a:avLst>
            </a:prstTxWarp>
          </a:bodyPr>
          <a:lstStyle/>
          <a:p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blurRad="63500" dist="28398" dir="9206097" algn="ctr" rotWithShape="0">
                    <a:srgbClr val="4D4D4D">
                      <a:alpha val="74998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Common Causes of Injuries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5061F-33BC-0742-AA01-722FCF723BBE}" type="slidenum">
              <a:rPr lang="en-US"/>
              <a:pPr/>
              <a:t>5</a:t>
            </a:fld>
            <a:endParaRPr lang="en-US"/>
          </a:p>
        </p:txBody>
      </p:sp>
      <p:sp>
        <p:nvSpPr>
          <p:cNvPr id="6041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52500" y="2133600"/>
            <a:ext cx="7239000" cy="2590800"/>
          </a:xfrm>
          <a:noFill/>
          <a:ln>
            <a:miter lim="800000"/>
            <a:headEnd/>
            <a:tailEnd/>
          </a:ln>
          <a:effectLst>
            <a:outerShdw blurRad="63500" dist="17961" dir="2700000" algn="ctr" rotWithShape="0">
              <a:schemeClr val="bg1">
                <a:alpha val="74998"/>
              </a:schemeClr>
            </a:outerShdw>
          </a:effec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sz="2800"/>
              <a:t>		     </a:t>
            </a:r>
            <a:r>
              <a:rPr lang="en-US" sz="3000"/>
              <a:t>Hearing loss and Eye injuries</a:t>
            </a:r>
          </a:p>
          <a:p>
            <a:pPr algn="ctr">
              <a:buFontTx/>
              <a:buNone/>
            </a:pPr>
            <a:r>
              <a:rPr lang="en-US" sz="2800"/>
              <a:t>    Not wearing the correct personal protective equipment (PPE) such as ear plugs or muffs </a:t>
            </a:r>
          </a:p>
          <a:p>
            <a:pPr algn="ctr">
              <a:buFontTx/>
              <a:buNone/>
            </a:pPr>
            <a:r>
              <a:rPr lang="en-US" sz="2800"/>
              <a:t>    for the ears and safety glasses, goggles or </a:t>
            </a:r>
          </a:p>
          <a:p>
            <a:pPr algn="ctr">
              <a:buFontTx/>
              <a:buNone/>
            </a:pPr>
            <a:r>
              <a:rPr lang="en-US" sz="2800"/>
              <a:t>    face shields for the eyes</a:t>
            </a:r>
          </a:p>
        </p:txBody>
      </p:sp>
      <p:sp>
        <p:nvSpPr>
          <p:cNvPr id="60421" name="WordArt 5" descr="Oak"/>
          <p:cNvSpPr>
            <a:spLocks noChangeArrowheads="1" noChangeShapeType="1" noTextEdit="1"/>
          </p:cNvSpPr>
          <p:nvPr/>
        </p:nvSpPr>
        <p:spPr bwMode="auto">
          <a:xfrm>
            <a:off x="3200400" y="914400"/>
            <a:ext cx="4724400" cy="839788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2606"/>
              </a:avLst>
            </a:prstTxWarp>
          </a:bodyPr>
          <a:lstStyle/>
          <a:p>
            <a:r>
              <a:rPr lang="en-US" sz="3600" kern="10">
                <a:ln w="9525">
                  <a:noFill/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blurRad="63500" dist="28398" dir="9206097" algn="ctr" rotWithShape="0">
                    <a:srgbClr val="4D4D4D">
                      <a:alpha val="74998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Common Causes of Injuries</a:t>
            </a:r>
          </a:p>
        </p:txBody>
      </p:sp>
      <p:graphicFrame>
        <p:nvGraphicFramePr>
          <p:cNvPr id="60424" name="Object 8"/>
          <p:cNvGraphicFramePr>
            <a:graphicFrameLocks noChangeAspect="1"/>
          </p:cNvGraphicFramePr>
          <p:nvPr/>
        </p:nvGraphicFramePr>
        <p:xfrm>
          <a:off x="4572000" y="4614863"/>
          <a:ext cx="1447800" cy="1357312"/>
        </p:xfrm>
        <a:graphic>
          <a:graphicData uri="http://schemas.openxmlformats.org/presentationml/2006/ole">
            <p:oleObj spid="_x0000_s14338" name="Bitmap Image" r:id="rId4" imgW="1771429" imgH="1714739" progId="Paint.Picture">
              <p:embed/>
            </p:oleObj>
          </a:graphicData>
        </a:graphic>
      </p:graphicFrame>
      <p:graphicFrame>
        <p:nvGraphicFramePr>
          <p:cNvPr id="60425" name="Object 9"/>
          <p:cNvGraphicFramePr>
            <a:graphicFrameLocks/>
          </p:cNvGraphicFramePr>
          <p:nvPr/>
        </p:nvGraphicFramePr>
        <p:xfrm>
          <a:off x="3000375" y="4572000"/>
          <a:ext cx="1571625" cy="1481138"/>
        </p:xfrm>
        <a:graphic>
          <a:graphicData uri="http://schemas.openxmlformats.org/presentationml/2006/ole">
            <p:oleObj spid="_x0000_s14339" name="Bitmap Image" r:id="rId5" imgW="1762371" imgH="1743318" progId="Paint.Picture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8EA07-5988-AA4C-973B-5889AA84509B}" type="slidenum">
              <a:rPr lang="en-US"/>
              <a:pPr/>
              <a:t>6</a:t>
            </a:fld>
            <a:endParaRPr lang="en-US"/>
          </a:p>
        </p:txBody>
      </p:sp>
      <p:sp>
        <p:nvSpPr>
          <p:cNvPr id="6144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1150544" y="1670050"/>
            <a:ext cx="6781800" cy="3733800"/>
          </a:xfrm>
          <a:noFill/>
          <a:ln>
            <a:miter lim="800000"/>
            <a:headEnd/>
            <a:tailEnd/>
          </a:ln>
          <a:effectLst>
            <a:outerShdw blurRad="63500" dist="17961" dir="2700000" algn="ctr" rotWithShape="0">
              <a:schemeClr val="bg1">
                <a:alpha val="74998"/>
              </a:schemeClr>
            </a:outerShdw>
          </a:effec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609600" indent="-609600">
              <a:buFontTx/>
              <a:buNone/>
            </a:pPr>
            <a:r>
              <a:rPr lang="en-US" sz="2400" dirty="0" smtClean="0"/>
              <a:t>	1.  Keep </a:t>
            </a:r>
            <a:r>
              <a:rPr lang="en-US" sz="2400" dirty="0"/>
              <a:t>all tools in good condition with regular maintenance</a:t>
            </a:r>
          </a:p>
          <a:p>
            <a:pPr marL="609600" indent="-609600">
              <a:buFontTx/>
              <a:buNone/>
            </a:pPr>
            <a:r>
              <a:rPr lang="en-US" sz="2400" dirty="0" smtClean="0"/>
              <a:t>	2.  Use </a:t>
            </a:r>
            <a:r>
              <a:rPr lang="en-US" sz="2400" dirty="0"/>
              <a:t>the right tool for the job</a:t>
            </a:r>
          </a:p>
          <a:p>
            <a:pPr marL="609600" indent="-609600">
              <a:buFontTx/>
              <a:buNone/>
            </a:pPr>
            <a:r>
              <a:rPr lang="en-US" sz="2400" dirty="0" smtClean="0"/>
              <a:t>	3.  Examine </a:t>
            </a:r>
            <a:r>
              <a:rPr lang="en-US" sz="2400" dirty="0"/>
              <a:t>each tool for damage before use and do not use damaged tools</a:t>
            </a:r>
          </a:p>
          <a:p>
            <a:pPr marL="609600" indent="-609600">
              <a:buFontTx/>
              <a:buNone/>
            </a:pPr>
            <a:r>
              <a:rPr lang="en-US" sz="2400" dirty="0" smtClean="0"/>
              <a:t>	4.  Operate </a:t>
            </a:r>
            <a:r>
              <a:rPr lang="en-US" sz="2400" dirty="0"/>
              <a:t>tools according to the manufacturers’ </a:t>
            </a:r>
            <a:r>
              <a:rPr lang="en-US" sz="2400" dirty="0" smtClean="0"/>
              <a:t>instructions</a:t>
            </a:r>
          </a:p>
          <a:p>
            <a:pPr marL="609600" indent="-609600">
              <a:buFontTx/>
              <a:buNone/>
            </a:pPr>
            <a:r>
              <a:rPr lang="en-US" sz="2400" dirty="0" smtClean="0"/>
              <a:t>	5.  Properly </a:t>
            </a:r>
            <a:r>
              <a:rPr lang="en-US" sz="2400" dirty="0"/>
              <a:t>use the appropriate </a:t>
            </a:r>
            <a:r>
              <a:rPr lang="en-US" sz="2400" dirty="0" smtClean="0"/>
              <a:t>PPE </a:t>
            </a:r>
            <a:r>
              <a:rPr lang="en-US" sz="2400" dirty="0" smtClean="0"/>
              <a:t>(i.e., </a:t>
            </a:r>
          </a:p>
          <a:p>
            <a:pPr algn="ctr">
              <a:lnSpc>
                <a:spcPct val="70000"/>
              </a:lnSpc>
              <a:spcBef>
                <a:spcPct val="5000"/>
              </a:spcBef>
              <a:buFontTx/>
              <a:buNone/>
            </a:pPr>
            <a:r>
              <a:rPr lang="en-US" sz="2400" dirty="0" smtClean="0"/>
              <a:t>	safety glasses, leather gloves, steel toed shoes)</a:t>
            </a:r>
          </a:p>
          <a:p>
            <a:pPr marL="609600" indent="-609600">
              <a:buFontTx/>
              <a:buNone/>
            </a:pPr>
            <a:endParaRPr lang="en-US" sz="2400" dirty="0"/>
          </a:p>
        </p:txBody>
      </p:sp>
      <p:sp>
        <p:nvSpPr>
          <p:cNvPr id="61446" name="WordArt 6" descr="Oak"/>
          <p:cNvSpPr>
            <a:spLocks noChangeArrowheads="1" noChangeShapeType="1" noTextEdit="1"/>
          </p:cNvSpPr>
          <p:nvPr/>
        </p:nvSpPr>
        <p:spPr bwMode="auto">
          <a:xfrm>
            <a:off x="1828800" y="494506"/>
            <a:ext cx="4724400" cy="839788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2606"/>
              </a:avLst>
            </a:prstTxWarp>
          </a:bodyPr>
          <a:lstStyle/>
          <a:p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blurRad="63500" dist="28398" dir="9206097" algn="ctr" rotWithShape="0">
                    <a:srgbClr val="4D4D4D">
                      <a:alpha val="74998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Five Basic Rules to Prevent Injuries</a:t>
            </a:r>
          </a:p>
        </p:txBody>
      </p:sp>
      <p:sp>
        <p:nvSpPr>
          <p:cNvPr id="61463" name="WordArt 23" descr="Oak"/>
          <p:cNvSpPr>
            <a:spLocks noChangeArrowheads="1" noChangeShapeType="1" noTextEdit="1"/>
          </p:cNvSpPr>
          <p:nvPr/>
        </p:nvSpPr>
        <p:spPr bwMode="auto">
          <a:xfrm>
            <a:off x="1828800" y="2209800"/>
            <a:ext cx="20955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3600" b="1" kern="10" spc="720" dirty="0">
              <a:ln w="9525">
                <a:noFill/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prstShdw prst="shdw17" dist="17961" dir="2700000">
                  <a:srgbClr val="FFCC99">
                    <a:gamma/>
                    <a:shade val="60000"/>
                    <a:invGamma/>
                    <a:alpha val="74998"/>
                  </a:srgbClr>
                </a:prstShdw>
              </a:effectLst>
              <a:latin typeface="Monotype Corsiva"/>
              <a:ea typeface="Monotype Corsiva"/>
              <a:cs typeface="Monotype Corsiva"/>
            </a:endParaRPr>
          </a:p>
        </p:txBody>
      </p:sp>
      <p:sp>
        <p:nvSpPr>
          <p:cNvPr id="61464" name="WordArt 24" descr="Oak"/>
          <p:cNvSpPr>
            <a:spLocks noChangeArrowheads="1" noChangeShapeType="1" noTextEdit="1"/>
          </p:cNvSpPr>
          <p:nvPr/>
        </p:nvSpPr>
        <p:spPr bwMode="auto">
          <a:xfrm>
            <a:off x="1828800" y="3060700"/>
            <a:ext cx="20955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3600" b="1" kern="10" spc="720" dirty="0">
              <a:ln w="9525">
                <a:noFill/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prstShdw prst="shdw17" dist="17961" dir="2700000">
                  <a:srgbClr val="FFCC99">
                    <a:gamma/>
                    <a:shade val="60000"/>
                    <a:invGamma/>
                    <a:alpha val="74998"/>
                  </a:srgbClr>
                </a:prstShdw>
              </a:effectLst>
              <a:latin typeface="Monotype Corsiva"/>
              <a:ea typeface="Monotype Corsiva"/>
              <a:cs typeface="Monotype Corsiva"/>
            </a:endParaRPr>
          </a:p>
        </p:txBody>
      </p:sp>
      <p:sp>
        <p:nvSpPr>
          <p:cNvPr id="61465" name="WordArt 25" descr="Oak"/>
          <p:cNvSpPr>
            <a:spLocks noChangeArrowheads="1" noChangeShapeType="1" noTextEdit="1"/>
          </p:cNvSpPr>
          <p:nvPr/>
        </p:nvSpPr>
        <p:spPr bwMode="auto">
          <a:xfrm>
            <a:off x="1828800" y="3536950"/>
            <a:ext cx="20955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3600" b="1" kern="10" spc="720" dirty="0">
              <a:ln w="9525">
                <a:noFill/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prstShdw prst="shdw17" dist="17961" dir="2700000">
                  <a:srgbClr val="FFCC99">
                    <a:gamma/>
                    <a:shade val="60000"/>
                    <a:invGamma/>
                    <a:alpha val="74998"/>
                  </a:srgbClr>
                </a:prstShdw>
              </a:effectLst>
              <a:latin typeface="Monotype Corsiva"/>
              <a:ea typeface="Monotype Corsiva"/>
              <a:cs typeface="Monotype Corsiva"/>
            </a:endParaRPr>
          </a:p>
        </p:txBody>
      </p:sp>
      <p:sp>
        <p:nvSpPr>
          <p:cNvPr id="61466" name="WordArt 26" descr="Oak"/>
          <p:cNvSpPr>
            <a:spLocks noChangeArrowheads="1" noChangeShapeType="1" noTextEdit="1"/>
          </p:cNvSpPr>
          <p:nvPr/>
        </p:nvSpPr>
        <p:spPr bwMode="auto">
          <a:xfrm>
            <a:off x="1828800" y="4343400"/>
            <a:ext cx="20955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3600" b="1" kern="10" spc="720" dirty="0">
              <a:ln w="9525">
                <a:noFill/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prstShdw prst="shdw17" dist="17961" dir="2700000">
                  <a:srgbClr val="FFCC99">
                    <a:gamma/>
                    <a:shade val="60000"/>
                    <a:invGamma/>
                    <a:alpha val="74998"/>
                  </a:srgbClr>
                </a:prstShdw>
              </a:effectLst>
              <a:latin typeface="Monotype Corsiva"/>
              <a:ea typeface="Monotype Corsiva"/>
              <a:cs typeface="Monotype Corsiv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3" grpId="0" animBg="1"/>
      <p:bldP spid="61464" grpId="0" animBg="1"/>
      <p:bldP spid="61465" grpId="0" animBg="1"/>
      <p:bldP spid="6146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770B91-8BD3-824A-9853-C2462E0F443B}" type="slidenum">
              <a:rPr lang="en-US"/>
              <a:pPr/>
              <a:t>7</a:t>
            </a:fld>
            <a:endParaRPr lang="en-US"/>
          </a:p>
        </p:txBody>
      </p:sp>
      <p:pic>
        <p:nvPicPr>
          <p:cNvPr id="81933" name="Picture 13" descr="saw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3016250"/>
            <a:ext cx="909638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3" name="WordArt 3" descr="woodtexture"/>
          <p:cNvSpPr>
            <a:spLocks noChangeArrowheads="1" noChangeShapeType="1" noTextEdit="1"/>
          </p:cNvSpPr>
          <p:nvPr/>
        </p:nvSpPr>
        <p:spPr bwMode="auto">
          <a:xfrm rot="-671728">
            <a:off x="1828800" y="2590800"/>
            <a:ext cx="5938838" cy="1166813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6667"/>
              </a:avLst>
            </a:prstTxWarp>
          </a:bodyPr>
          <a:lstStyle/>
          <a:p>
            <a:r>
              <a:rPr lang="en-US" sz="3600" b="1" kern="10">
                <a:ln w="9525">
                  <a:noFill/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effectLst>
                  <a:prstShdw prst="shdw13" dist="28398" dir="12393903">
                    <a:schemeClr val="tx1">
                      <a:alpha val="74998"/>
                    </a:schemeClr>
                  </a:prstShdw>
                </a:effectLst>
                <a:latin typeface="Georgia"/>
                <a:ea typeface="Georgia"/>
                <a:cs typeface="Georgia"/>
              </a:rPr>
              <a:t>Hand Tools</a:t>
            </a:r>
          </a:p>
        </p:txBody>
      </p:sp>
      <p:pic>
        <p:nvPicPr>
          <p:cNvPr id="8192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1752600"/>
            <a:ext cx="925513" cy="81121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</p:pic>
      <p:pic>
        <p:nvPicPr>
          <p:cNvPr id="81935" name="Picture 15" descr="untitled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7620000" y="2997200"/>
            <a:ext cx="719138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007483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FB1EE-D83E-9749-83B8-CC6EC377A744}" type="slidenum">
              <a:rPr lang="en-US"/>
              <a:pPr/>
              <a:t>8</a:t>
            </a:fld>
            <a:endParaRPr lang="en-US"/>
          </a:p>
        </p:txBody>
      </p:sp>
      <p:sp>
        <p:nvSpPr>
          <p:cNvPr id="62467" name="Rectangle 3"/>
          <p:cNvSpPr>
            <a:spLocks noChangeArrowheads="1"/>
          </p:cNvSpPr>
          <p:nvPr>
            <p:ph type="body" sz="half" idx="1"/>
          </p:nvPr>
        </p:nvSpPr>
        <p:spPr bwMode="auto">
          <a:xfrm>
            <a:off x="2057400" y="2133600"/>
            <a:ext cx="2514600" cy="3657600"/>
          </a:xfrm>
          <a:noFill/>
          <a:ln>
            <a:miter lim="800000"/>
            <a:headEnd/>
            <a:tailEnd/>
          </a:ln>
          <a:effectLst>
            <a:outerShdw blurRad="63500" dist="17961" dir="2700000" algn="ctr" rotWithShape="0">
              <a:schemeClr val="bg1">
                <a:alpha val="74998"/>
              </a:schemeClr>
            </a:outerShdw>
          </a:effec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Screwdrivers</a:t>
            </a:r>
          </a:p>
          <a:p>
            <a:pPr>
              <a:buFontTx/>
              <a:buNone/>
            </a:pPr>
            <a:r>
              <a:rPr lang="en-US"/>
              <a:t>	Hammers</a:t>
            </a:r>
          </a:p>
          <a:p>
            <a:pPr>
              <a:buFontTx/>
              <a:buNone/>
            </a:pPr>
            <a:r>
              <a:rPr lang="en-US"/>
              <a:t>	Punches</a:t>
            </a:r>
          </a:p>
          <a:p>
            <a:pPr>
              <a:buFontTx/>
              <a:buNone/>
            </a:pPr>
            <a:r>
              <a:rPr lang="en-US"/>
              <a:t>	Handsaws</a:t>
            </a:r>
          </a:p>
          <a:p>
            <a:pPr>
              <a:buFontTx/>
              <a:buNone/>
            </a:pPr>
            <a:r>
              <a:rPr lang="en-US"/>
              <a:t>	Chisels</a:t>
            </a:r>
          </a:p>
          <a:p>
            <a:pPr>
              <a:buFontTx/>
              <a:buNone/>
            </a:pPr>
            <a:r>
              <a:rPr lang="en-US"/>
              <a:t>	Files</a:t>
            </a:r>
          </a:p>
          <a:p>
            <a:pPr>
              <a:buFontTx/>
              <a:buNone/>
            </a:pPr>
            <a:r>
              <a:rPr lang="en-US"/>
              <a:t>	Hand snips</a:t>
            </a:r>
          </a:p>
        </p:txBody>
      </p:sp>
      <p:sp>
        <p:nvSpPr>
          <p:cNvPr id="62468" name="Rectangle 4"/>
          <p:cNvSpPr>
            <a:spLocks noChangeArrowheads="1"/>
          </p:cNvSpPr>
          <p:nvPr>
            <p:ph type="body" sz="half" idx="2"/>
          </p:nvPr>
        </p:nvSpPr>
        <p:spPr bwMode="auto">
          <a:xfrm>
            <a:off x="4953000" y="2133600"/>
            <a:ext cx="3200400" cy="3657600"/>
          </a:xfrm>
          <a:noFill/>
          <a:ln>
            <a:miter lim="800000"/>
            <a:headEnd/>
            <a:tailEnd/>
          </a:ln>
          <a:effectLst>
            <a:outerShdw blurRad="63500" dist="17961" dir="2700000" algn="ctr" rotWithShape="0">
              <a:schemeClr val="bg1">
                <a:alpha val="74998"/>
              </a:schemeClr>
            </a:outerShdw>
          </a:effec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/>
              <a:t>	Axes</a:t>
            </a:r>
          </a:p>
          <a:p>
            <a:pPr>
              <a:buFontTx/>
              <a:buNone/>
            </a:pPr>
            <a:r>
              <a:rPr lang="en-US"/>
              <a:t>	Knives</a:t>
            </a:r>
          </a:p>
          <a:p>
            <a:pPr>
              <a:buFontTx/>
              <a:buNone/>
            </a:pPr>
            <a:r>
              <a:rPr lang="en-US"/>
              <a:t>	Box cutters</a:t>
            </a:r>
          </a:p>
          <a:p>
            <a:pPr>
              <a:buFontTx/>
              <a:buNone/>
            </a:pPr>
            <a:r>
              <a:rPr lang="en-US"/>
              <a:t>	Wrenches</a:t>
            </a:r>
          </a:p>
          <a:p>
            <a:pPr>
              <a:buFontTx/>
              <a:buNone/>
            </a:pPr>
            <a:r>
              <a:rPr lang="en-US"/>
              <a:t>	Crowbars/pry bars</a:t>
            </a:r>
          </a:p>
          <a:p>
            <a:pPr>
              <a:buFontTx/>
              <a:buNone/>
            </a:pPr>
            <a:r>
              <a:rPr lang="en-US"/>
              <a:t>	Hooks</a:t>
            </a:r>
          </a:p>
          <a:p>
            <a:pPr>
              <a:buFontTx/>
              <a:buNone/>
            </a:pPr>
            <a:r>
              <a:rPr lang="en-US"/>
              <a:t>	Pliers</a:t>
            </a:r>
          </a:p>
        </p:txBody>
      </p:sp>
      <p:sp>
        <p:nvSpPr>
          <p:cNvPr id="62469" name="WordArt 5" descr="Oak"/>
          <p:cNvSpPr>
            <a:spLocks noChangeArrowheads="1" noChangeShapeType="1" noTextEdit="1"/>
          </p:cNvSpPr>
          <p:nvPr/>
        </p:nvSpPr>
        <p:spPr bwMode="auto">
          <a:xfrm>
            <a:off x="3429000" y="990600"/>
            <a:ext cx="4038600" cy="611188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4806"/>
              </a:avLst>
            </a:prstTxWarp>
          </a:bodyPr>
          <a:lstStyle/>
          <a:p>
            <a:r>
              <a:rPr lang="en-US" sz="3600" kern="10">
                <a:ln w="9525">
                  <a:noFill/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blurRad="63500" dist="28398" dir="9206097" algn="ctr" rotWithShape="0">
                    <a:srgbClr val="4D4D4D">
                      <a:alpha val="74998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Hand Tools</a:t>
            </a:r>
          </a:p>
        </p:txBody>
      </p:sp>
      <p:pic>
        <p:nvPicPr>
          <p:cNvPr id="6247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600200"/>
            <a:ext cx="163513" cy="8540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</p:pic>
      <p:pic>
        <p:nvPicPr>
          <p:cNvPr id="62474" name="Picture 10" descr="untitled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5257800"/>
            <a:ext cx="542925" cy="411163"/>
          </a:xfrm>
          <a:prstGeom prst="rect">
            <a:avLst/>
          </a:prstGeom>
          <a:noFill/>
        </p:spPr>
      </p:pic>
      <p:pic>
        <p:nvPicPr>
          <p:cNvPr id="62477" name="Picture 13" descr="untitled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4724400"/>
            <a:ext cx="623888" cy="466725"/>
          </a:xfrm>
          <a:prstGeom prst="rect">
            <a:avLst/>
          </a:prstGeom>
          <a:noFill/>
        </p:spPr>
      </p:pic>
      <p:pic>
        <p:nvPicPr>
          <p:cNvPr id="62479" name="Picture 15" descr="untitled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4191000"/>
            <a:ext cx="685800" cy="504825"/>
          </a:xfrm>
          <a:prstGeom prst="rect">
            <a:avLst/>
          </a:prstGeom>
          <a:noFill/>
        </p:spPr>
      </p:pic>
      <p:pic>
        <p:nvPicPr>
          <p:cNvPr id="62481" name="Picture 17" descr="untitled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3733800"/>
            <a:ext cx="742950" cy="546100"/>
          </a:xfrm>
          <a:prstGeom prst="rect">
            <a:avLst/>
          </a:prstGeom>
          <a:noFill/>
        </p:spPr>
      </p:pic>
      <p:pic>
        <p:nvPicPr>
          <p:cNvPr id="62483" name="Picture 19" descr="untitled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3179763"/>
            <a:ext cx="657225" cy="498475"/>
          </a:xfrm>
          <a:prstGeom prst="rect">
            <a:avLst/>
          </a:prstGeom>
          <a:noFill/>
        </p:spPr>
      </p:pic>
      <p:pic>
        <p:nvPicPr>
          <p:cNvPr id="62485" name="Picture 21" descr="untitled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2667000"/>
            <a:ext cx="661988" cy="488950"/>
          </a:xfrm>
          <a:prstGeom prst="rect">
            <a:avLst/>
          </a:prstGeom>
          <a:noFill/>
        </p:spPr>
      </p:pic>
      <p:pic>
        <p:nvPicPr>
          <p:cNvPr id="62487" name="Picture 23" descr="untitled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2133600"/>
            <a:ext cx="384175" cy="519113"/>
          </a:xfrm>
          <a:prstGeom prst="rect">
            <a:avLst/>
          </a:prstGeom>
          <a:noFill/>
        </p:spPr>
      </p:pic>
      <p:pic>
        <p:nvPicPr>
          <p:cNvPr id="62489" name="Picture 25" descr="untitled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2667000"/>
            <a:ext cx="647700" cy="468313"/>
          </a:xfrm>
          <a:prstGeom prst="rect">
            <a:avLst/>
          </a:prstGeom>
          <a:noFill/>
        </p:spPr>
      </p:pic>
      <p:pic>
        <p:nvPicPr>
          <p:cNvPr id="62491" name="Picture 27" descr="untitled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3235325"/>
            <a:ext cx="6477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93" name="Picture 29" descr="untitled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3657600"/>
            <a:ext cx="742950" cy="547688"/>
          </a:xfrm>
          <a:prstGeom prst="rect">
            <a:avLst/>
          </a:prstGeom>
          <a:noFill/>
        </p:spPr>
      </p:pic>
      <p:pic>
        <p:nvPicPr>
          <p:cNvPr id="62495" name="Picture 31" descr="untitled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4800600"/>
            <a:ext cx="384175" cy="404813"/>
          </a:xfrm>
          <a:prstGeom prst="rect">
            <a:avLst/>
          </a:prstGeom>
          <a:noFill/>
        </p:spPr>
      </p:pic>
      <p:pic>
        <p:nvPicPr>
          <p:cNvPr id="62497" name="Picture 33" descr="untitled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5257800"/>
            <a:ext cx="609600" cy="449263"/>
          </a:xfrm>
          <a:prstGeom prst="rect">
            <a:avLst/>
          </a:prstGeom>
          <a:noFill/>
        </p:spPr>
      </p:pic>
      <p:pic>
        <p:nvPicPr>
          <p:cNvPr id="62499" name="Picture 35" descr="untitled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4191000"/>
            <a:ext cx="576263" cy="58102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11914-0835-0B4F-BB13-F45C48F922EC}" type="slidenum">
              <a:rPr lang="en-US"/>
              <a:pPr/>
              <a:t>9</a:t>
            </a:fld>
            <a:endParaRPr lang="en-US"/>
          </a:p>
        </p:txBody>
      </p:sp>
      <p:graphicFrame>
        <p:nvGraphicFramePr>
          <p:cNvPr id="83978" name="Object 10"/>
          <p:cNvGraphicFramePr>
            <a:graphicFrameLocks noChangeAspect="1"/>
          </p:cNvGraphicFramePr>
          <p:nvPr/>
        </p:nvGraphicFramePr>
        <p:xfrm>
          <a:off x="3562350" y="2209800"/>
          <a:ext cx="1009650" cy="681038"/>
        </p:xfrm>
        <a:graphic>
          <a:graphicData uri="http://schemas.openxmlformats.org/presentationml/2006/ole">
            <p:oleObj spid="_x0000_s18434" name="Bitmap Image" r:id="rId5" imgW="3677163" imgH="2476190" progId="Paint.Picture">
              <p:embed/>
            </p:oleObj>
          </a:graphicData>
        </a:graphic>
      </p:graphicFrame>
      <p:sp>
        <p:nvSpPr>
          <p:cNvPr id="83970" name="WordArt 2" descr="woodtexture"/>
          <p:cNvSpPr>
            <a:spLocks noChangeArrowheads="1" noChangeShapeType="1" noTextEdit="1"/>
          </p:cNvSpPr>
          <p:nvPr/>
        </p:nvSpPr>
        <p:spPr bwMode="auto">
          <a:xfrm rot="-671728">
            <a:off x="1828800" y="2590800"/>
            <a:ext cx="5938838" cy="1166813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6667"/>
              </a:avLst>
            </a:prstTxWarp>
          </a:bodyPr>
          <a:lstStyle/>
          <a:p>
            <a:r>
              <a:rPr lang="en-US" sz="3600" b="1" kern="10">
                <a:ln w="9525">
                  <a:noFill/>
                  <a:round/>
                  <a:headEnd/>
                  <a:tailEnd/>
                </a:ln>
                <a:blipFill dpi="0" rotWithShape="0">
                  <a:blip r:embed="rId6"/>
                  <a:srcRect/>
                  <a:stretch>
                    <a:fillRect/>
                  </a:stretch>
                </a:blipFill>
                <a:effectLst>
                  <a:prstShdw prst="shdw13" dist="28398" dir="12393903">
                    <a:schemeClr val="tx1">
                      <a:alpha val="74998"/>
                    </a:schemeClr>
                  </a:prstShdw>
                </a:effectLst>
                <a:latin typeface="Georgia"/>
                <a:ea typeface="Georgia"/>
                <a:cs typeface="Georgia"/>
              </a:rPr>
              <a:t>Hand Power Tools</a:t>
            </a:r>
          </a:p>
        </p:txBody>
      </p:sp>
      <p:pic>
        <p:nvPicPr>
          <p:cNvPr id="83975" name="Picture 7" descr="drill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1981200"/>
            <a:ext cx="952500" cy="704850"/>
          </a:xfrm>
          <a:prstGeom prst="rect">
            <a:avLst/>
          </a:prstGeom>
          <a:noFill/>
        </p:spPr>
      </p:pic>
      <p:pic>
        <p:nvPicPr>
          <p:cNvPr id="83980" name="Picture 12" descr="drill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2705100"/>
            <a:ext cx="8763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007476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007477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884</Words>
  <Application>Microsoft Macintosh PowerPoint</Application>
  <PresentationFormat>On-screen Show (4:3)</PresentationFormat>
  <Paragraphs>177</Paragraphs>
  <Slides>19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Bitmap Image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St Mark's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Allyson Brown</dc:creator>
  <cp:lastModifiedBy>Allyson Brown</cp:lastModifiedBy>
  <cp:revision>2</cp:revision>
  <dcterms:created xsi:type="dcterms:W3CDTF">2013-11-12T02:30:13Z</dcterms:created>
  <dcterms:modified xsi:type="dcterms:W3CDTF">2013-11-12T02:46:30Z</dcterms:modified>
</cp:coreProperties>
</file>